
<file path=[Content_Types].xml><?xml version="1.0" encoding="utf-8"?>
<Types xmlns="http://schemas.openxmlformats.org/package/2006/content-types">
  <Default Extension="jpeg" ContentType="image/jpeg"/>
  <Default Extension="JPG" ContentType="image/.jpg"/>
  <Default Extension="tiff" ContentType="image/tiff"/>
  <Default Extension="wdp" ContentType="image/vnd.ms-photo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media/image19.svg" ContentType="image/svg+xml"/>
  <Override PartName="/ppt/media/image21.svg" ContentType="image/svg+xml"/>
  <Override PartName="/ppt/media/image23.svg" ContentType="image/svg+xml"/>
  <Override PartName="/ppt/media/image30.svg" ContentType="image/svg+xml"/>
  <Override PartName="/ppt/media/image38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1"/>
  </p:notesMasterIdLst>
  <p:sldIdLst>
    <p:sldId id="256" r:id="rId3"/>
    <p:sldId id="664" r:id="rId4"/>
    <p:sldId id="258" r:id="rId5"/>
    <p:sldId id="265" r:id="rId6"/>
    <p:sldId id="263" r:id="rId7"/>
    <p:sldId id="665" r:id="rId8"/>
    <p:sldId id="667" r:id="rId9"/>
    <p:sldId id="689" r:id="rId10"/>
    <p:sldId id="691" r:id="rId12"/>
    <p:sldId id="690" r:id="rId13"/>
    <p:sldId id="692" r:id="rId14"/>
    <p:sldId id="693" r:id="rId15"/>
    <p:sldId id="694" r:id="rId16"/>
    <p:sldId id="668" r:id="rId17"/>
    <p:sldId id="669" r:id="rId18"/>
    <p:sldId id="264" r:id="rId19"/>
    <p:sldId id="695" r:id="rId20"/>
    <p:sldId id="672" r:id="rId21"/>
    <p:sldId id="280" r:id="rId22"/>
    <p:sldId id="281" r:id="rId23"/>
    <p:sldId id="282" r:id="rId24"/>
    <p:sldId id="697" r:id="rId25"/>
    <p:sldId id="283" r:id="rId26"/>
    <p:sldId id="284" r:id="rId27"/>
    <p:sldId id="700" r:id="rId28"/>
    <p:sldId id="701" r:id="rId29"/>
    <p:sldId id="702" r:id="rId30"/>
    <p:sldId id="703" r:id="rId31"/>
    <p:sldId id="704" r:id="rId32"/>
    <p:sldId id="705" r:id="rId33"/>
    <p:sldId id="706" r:id="rId34"/>
    <p:sldId id="707" r:id="rId35"/>
    <p:sldId id="708" r:id="rId36"/>
    <p:sldId id="709" r:id="rId37"/>
    <p:sldId id="710" r:id="rId38"/>
    <p:sldId id="711" r:id="rId39"/>
    <p:sldId id="713" r:id="rId40"/>
    <p:sldId id="714" r:id="rId41"/>
    <p:sldId id="715" r:id="rId42"/>
    <p:sldId id="717" r:id="rId43"/>
    <p:sldId id="719" r:id="rId44"/>
    <p:sldId id="339" r:id="rId45"/>
  </p:sldIdLst>
  <p:sldSz cx="12192000" cy="6858000"/>
  <p:notesSz cx="6858000" cy="9144000"/>
  <p:custDataLst>
    <p:tags r:id="rId5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ongxue liu" initials="d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E0BA4"/>
    <a:srgbClr val="3992DC"/>
    <a:srgbClr val="F66E2B"/>
    <a:srgbClr val="4472C4"/>
    <a:srgbClr val="0E0CA4"/>
    <a:srgbClr val="000CA4"/>
    <a:srgbClr val="21395D"/>
    <a:srgbClr val="0318E1"/>
    <a:srgbClr val="41C8C2"/>
    <a:srgbClr val="91D25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40"/>
    <p:restoredTop sz="96197"/>
  </p:normalViewPr>
  <p:slideViewPr>
    <p:cSldViewPr snapToGrid="0" snapToObjects="1">
      <p:cViewPr varScale="1">
        <p:scale>
          <a:sx n="114" d="100"/>
          <a:sy n="114" d="100"/>
        </p:scale>
        <p:origin x="27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0" Type="http://schemas.openxmlformats.org/officeDocument/2006/relationships/tags" Target="tags/tag38.xml"/><Relationship Id="rId5" Type="http://schemas.openxmlformats.org/officeDocument/2006/relationships/slide" Target="slides/slide3.xml"/><Relationship Id="rId49" Type="http://schemas.openxmlformats.org/officeDocument/2006/relationships/commentAuthors" Target="commentAuthors.xml"/><Relationship Id="rId48" Type="http://schemas.openxmlformats.org/officeDocument/2006/relationships/tableStyles" Target="tableStyles.xml"/><Relationship Id="rId47" Type="http://schemas.openxmlformats.org/officeDocument/2006/relationships/viewProps" Target="viewProps.xml"/><Relationship Id="rId46" Type="http://schemas.openxmlformats.org/officeDocument/2006/relationships/presProps" Target="presProps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18B4B5-75EB-1349-B976-DFA17AB5CB2E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96212B-6DB4-3643-A2C7-61341F0FE0A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2400"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2400"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240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图中显示序号，应该是必要的，不然看起来很混乱</a:t>
            </a:r>
            <a:endParaRPr lang="zh-CN" altLang="en-US" sz="2400"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2400"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tiff"/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tiff"/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microsoft.com/office/2007/relationships/hdphoto" Target="../media/image7.wdp"/><Relationship Id="rId5" Type="http://schemas.openxmlformats.org/officeDocument/2006/relationships/image" Target="../media/image6.png"/><Relationship Id="rId4" Type="http://schemas.microsoft.com/office/2007/relationships/hdphoto" Target="../media/image5.wdp"/><Relationship Id="rId3" Type="http://schemas.openxmlformats.org/officeDocument/2006/relationships/image" Target="../media/image4.png"/><Relationship Id="rId2" Type="http://schemas.openxmlformats.org/officeDocument/2006/relationships/image" Target="../media/image3.tif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4" Type="http://schemas.openxmlformats.org/officeDocument/2006/relationships/image" Target="../media/image8.tiff"/><Relationship Id="rId3" Type="http://schemas.microsoft.com/office/2007/relationships/hdphoto" Target="../media/image5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4" Type="http://schemas.openxmlformats.org/officeDocument/2006/relationships/image" Target="../media/image8.tiff"/><Relationship Id="rId3" Type="http://schemas.microsoft.com/office/2007/relationships/hdphoto" Target="../media/image9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image10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microsoft.com/office/2007/relationships/hdphoto" Target="../media/image7.wdp"/><Relationship Id="rId4" Type="http://schemas.openxmlformats.org/officeDocument/2006/relationships/image" Target="../media/image6.png"/><Relationship Id="rId3" Type="http://schemas.microsoft.com/office/2007/relationships/hdphoto" Target="../media/image1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image" Target="../media/image12.png"/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2"/>
          <a:srcRect l="27778" r="23333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kumimoji="1" lang="zh-CN" altLang="en-US" dirty="0"/>
              <a:t>单击此处编辑母版标题样式</a:t>
            </a:r>
            <a:endParaRPr kumimoji="1"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79E9237-D55A-384D-9F74-930498266406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EAED438-5B19-E84E-8F9F-4EE8C57B5EFD}" type="slidenum">
              <a:rPr kumimoji="1" lang="zh-CN" altLang="en-US" smtClean="0"/>
            </a:fld>
            <a:endParaRPr kumimoji="1" lang="zh-CN" alt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29491" y="301386"/>
            <a:ext cx="1951459" cy="2048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189003" y="323623"/>
            <a:ext cx="1401817" cy="36512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9237-D55A-384D-9F74-930498266406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ED438-5B19-E84E-8F9F-4EE8C57B5EFD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9237-D55A-384D-9F74-930498266406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ED438-5B19-E84E-8F9F-4EE8C57B5EFD}" type="slidenum">
              <a:rPr kumimoji="1" lang="zh-CN" altLang="en-US" smtClean="0"/>
            </a:fld>
            <a:endParaRPr kumimoji="1"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/>
          <a:srcRect l="27778" r="23333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29491" y="301385"/>
            <a:ext cx="1839984" cy="193101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360686" y="258522"/>
            <a:ext cx="1401823" cy="36512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D83B3B6-769E-A940-AA7B-A64E0C94CE7A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87F7768-777A-9B47-BD7D-626C8154D00D}" type="slidenum">
              <a:rPr kumimoji="1" lang="zh-CN" altLang="en-US" smtClean="0"/>
            </a:fld>
            <a:endParaRPr kumimoji="1"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198238" y="443679"/>
            <a:ext cx="2466396" cy="25881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 showMasterSp="0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FIT2CLOUD飞致云 logo 蓝色 无空白.png" descr="FIT2CLOUD飞致云 logo 蓝色 无空白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720000" y="324000"/>
            <a:ext cx="2081322" cy="2160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3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553099" y="6514518"/>
            <a:ext cx="540290" cy="241412"/>
          </a:xfrm>
          <a:prstGeom prst="rect">
            <a:avLst/>
          </a:prstGeom>
          <a:ln w="12700">
            <a:miter lim="400000"/>
          </a:ln>
        </p:spPr>
        <p:txBody>
          <a:bodyPr wrap="square" lIns="71437" tIns="71437" rIns="71437" bIns="71437">
            <a:spAutoFit/>
          </a:bodyPr>
          <a:lstStyle>
            <a:lvl1pPr>
              <a:defRPr sz="1100" b="0">
                <a:latin typeface="Helvetica Neue Light" panose="02000503000000020004"/>
                <a:ea typeface="Helvetica Neue Light" panose="02000503000000020004"/>
                <a:cs typeface="Helvetica Neue Light" panose="02000503000000020004"/>
                <a:sym typeface="Helvetica Neue Light" panose="02000503000000020004"/>
              </a:defRPr>
            </a:lvl1pPr>
          </a:lstStyle>
          <a:p>
            <a:fld id="{86CB4B4D-7CA3-9044-876B-883B54F8677D}" type="slidenum">
              <a:rPr/>
            </a:fld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679" y="216000"/>
            <a:ext cx="432000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189003" y="323623"/>
            <a:ext cx="1401817" cy="36512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 userDrawn="1"/>
        </p:nvPicPr>
        <p:blipFill rotWithShape="1">
          <a:blip r:embed="rId3">
            <a:alphaModFix amt="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rcRect l="27778" r="23333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9237-D55A-384D-9F74-930498266406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ED438-5B19-E84E-8F9F-4EE8C57B5EFD}" type="slidenum">
              <a:rPr kumimoji="1" lang="zh-CN" altLang="en-US" smtClean="0"/>
            </a:fld>
            <a:endParaRPr kumimoji="1" lang="zh-CN" altLang="en-US"/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89003" y="333125"/>
            <a:ext cx="1401818" cy="36512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 userDrawn="1"/>
        </p:nvPicPr>
        <p:blipFill rotWithShape="1">
          <a:blip r:embed="rId2">
            <a:alphaModFix amt="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rcRect l="27778" r="23333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9237-D55A-384D-9F74-930498266406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ED438-5B19-E84E-8F9F-4EE8C57B5EFD}" type="slidenum">
              <a:rPr kumimoji="1" lang="zh-CN" altLang="en-US" smtClean="0"/>
            </a:fld>
            <a:endParaRPr kumimoji="1" lang="zh-CN" alt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59527" y="347680"/>
            <a:ext cx="1914871" cy="20096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2">
            <a:alphaModFix amt="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rcRect l="27778" r="23333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9237-D55A-384D-9F74-930498266406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ED438-5B19-E84E-8F9F-4EE8C57B5EFD}" type="slidenum">
              <a:rPr kumimoji="1" lang="zh-CN" altLang="en-US" smtClean="0"/>
            </a:fld>
            <a:endParaRPr kumimoji="1" lang="zh-CN" altLang="en-US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753600" y="430225"/>
            <a:ext cx="1911600" cy="200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 userDrawn="1"/>
        </p:nvPicPr>
        <p:blipFill rotWithShape="1">
          <a:blip r:embed="rId2">
            <a:alphaModFix amt="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rcRect l="27778" r="23333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9237-D55A-384D-9F74-930498266406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ED438-5B19-E84E-8F9F-4EE8C57B5EFD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alphaModFix amt="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rcRect l="27778" r="23333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9237-D55A-384D-9F74-930498266406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ED438-5B19-E84E-8F9F-4EE8C57B5EFD}" type="slidenum">
              <a:rPr kumimoji="1" lang="zh-CN" altLang="en-US" smtClean="0"/>
            </a:fld>
            <a:endParaRPr kumimoji="1" lang="zh-CN" alt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68362" y="365125"/>
            <a:ext cx="1401818" cy="36512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9237-D55A-384D-9F74-930498266406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ED438-5B19-E84E-8F9F-4EE8C57B5EFD}" type="slidenum">
              <a:rPr kumimoji="1" lang="zh-CN" altLang="en-US" smtClean="0"/>
            </a:fld>
            <a:endParaRPr kumimoji="1" lang="zh-CN" altLang="en-US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/>
          <a:srcRect l="27778" r="23333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982200" y="368621"/>
            <a:ext cx="1951459" cy="204800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859" y="336924"/>
            <a:ext cx="2568388" cy="385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9237-D55A-384D-9F74-930498266406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ED438-5B19-E84E-8F9F-4EE8C57B5EFD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9237-D55A-384D-9F74-930498266406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ED438-5B19-E84E-8F9F-4EE8C57B5EFD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9237-D55A-384D-9F74-930498266406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AED438-5B19-E84E-8F9F-4EE8C57B5EFD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6.jpe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image" Target="../media/image35.png"/><Relationship Id="rId8" Type="http://schemas.openxmlformats.org/officeDocument/2006/relationships/image" Target="../media/image34.png"/><Relationship Id="rId7" Type="http://schemas.openxmlformats.org/officeDocument/2006/relationships/image" Target="../media/image33.png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svg"/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9" Type="http://schemas.openxmlformats.org/officeDocument/2006/relationships/notesSlide" Target="../notesSlides/notesSlide4.xml"/><Relationship Id="rId18" Type="http://schemas.openxmlformats.org/officeDocument/2006/relationships/slideLayout" Target="../slideLayouts/slideLayout4.xml"/><Relationship Id="rId17" Type="http://schemas.openxmlformats.org/officeDocument/2006/relationships/image" Target="../media/image43.png"/><Relationship Id="rId16" Type="http://schemas.openxmlformats.org/officeDocument/2006/relationships/image" Target="../media/image42.png"/><Relationship Id="rId15" Type="http://schemas.openxmlformats.org/officeDocument/2006/relationships/image" Target="../media/image41.png"/><Relationship Id="rId14" Type="http://schemas.openxmlformats.org/officeDocument/2006/relationships/image" Target="../media/image40.png"/><Relationship Id="rId13" Type="http://schemas.openxmlformats.org/officeDocument/2006/relationships/image" Target="../media/image39.png"/><Relationship Id="rId12" Type="http://schemas.openxmlformats.org/officeDocument/2006/relationships/image" Target="../media/image38.svg"/><Relationship Id="rId11" Type="http://schemas.openxmlformats.org/officeDocument/2006/relationships/image" Target="../media/image37.png"/><Relationship Id="rId10" Type="http://schemas.openxmlformats.org/officeDocument/2006/relationships/image" Target="../media/image36.png"/><Relationship Id="rId1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4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4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6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8.png"/><Relationship Id="rId1" Type="http://schemas.openxmlformats.org/officeDocument/2006/relationships/image" Target="../media/image4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4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28.xml"/><Relationship Id="rId1" Type="http://schemas.openxmlformats.org/officeDocument/2006/relationships/image" Target="../media/image5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5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29.xml"/><Relationship Id="rId1" Type="http://schemas.openxmlformats.org/officeDocument/2006/relationships/image" Target="../media/image5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.xml"/><Relationship Id="rId7" Type="http://schemas.openxmlformats.org/officeDocument/2006/relationships/tags" Target="../tags/tag36.xml"/><Relationship Id="rId6" Type="http://schemas.openxmlformats.org/officeDocument/2006/relationships/tags" Target="../tags/tag35.xml"/><Relationship Id="rId5" Type="http://schemas.openxmlformats.org/officeDocument/2006/relationships/tags" Target="../tags/tag34.xml"/><Relationship Id="rId4" Type="http://schemas.openxmlformats.org/officeDocument/2006/relationships/tags" Target="../tags/tag33.xml"/><Relationship Id="rId3" Type="http://schemas.openxmlformats.org/officeDocument/2006/relationships/tags" Target="../tags/tag32.xml"/><Relationship Id="rId2" Type="http://schemas.openxmlformats.org/officeDocument/2006/relationships/tags" Target="../tags/tag31.xml"/><Relationship Id="rId1" Type="http://schemas.openxmlformats.org/officeDocument/2006/relationships/tags" Target="../tags/tag3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37.xml"/><Relationship Id="rId1" Type="http://schemas.openxmlformats.org/officeDocument/2006/relationships/image" Target="../media/image53.pn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image" Target="../media/image54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5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58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59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60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6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62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63.jpe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64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66.png"/><Relationship Id="rId1" Type="http://schemas.openxmlformats.org/officeDocument/2006/relationships/image" Target="../media/image65.png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hyperlink" Target="https://www.halo.run/uc/profile?tab=pat&#13;" TargetMode="External"/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image" Target="../media/image67.png"/></Relationships>
</file>

<file path=ppt/slides/_rels/slide3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2.png"/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hyperlink" Target="https://www.halo.run/store/apps/app-aWHcE&#13;" TargetMode="External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6.png"/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image" Target="../media/image73.pn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image" Target="../media/image7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81.png"/><Relationship Id="rId1" Type="http://schemas.openxmlformats.org/officeDocument/2006/relationships/image" Target="../media/image8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hyperlink" Target="https://github.com/fit2cloud-edu/SANDA-UNIVERSITY&#13;" TargetMode="Externa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.xml"/><Relationship Id="rId8" Type="http://schemas.openxmlformats.org/officeDocument/2006/relationships/tags" Target="../tags/tag6.xml"/><Relationship Id="rId7" Type="http://schemas.openxmlformats.org/officeDocument/2006/relationships/hyperlink" Target="https://github.com/1Panel-dev/MaxKB&#13;" TargetMode="Externa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15.xml"/><Relationship Id="rId8" Type="http://schemas.openxmlformats.org/officeDocument/2006/relationships/tags" Target="../tags/tag14.xml"/><Relationship Id="rId7" Type="http://schemas.openxmlformats.org/officeDocument/2006/relationships/tags" Target="../tags/tag13.xml"/><Relationship Id="rId6" Type="http://schemas.openxmlformats.org/officeDocument/2006/relationships/tags" Target="../tags/tag12.xml"/><Relationship Id="rId5" Type="http://schemas.openxmlformats.org/officeDocument/2006/relationships/tags" Target="../tags/tag11.xml"/><Relationship Id="rId4" Type="http://schemas.openxmlformats.org/officeDocument/2006/relationships/tags" Target="../tags/tag10.xml"/><Relationship Id="rId3" Type="http://schemas.openxmlformats.org/officeDocument/2006/relationships/tags" Target="../tags/tag9.xml"/><Relationship Id="rId22" Type="http://schemas.openxmlformats.org/officeDocument/2006/relationships/slideLayout" Target="../slideLayouts/slideLayout4.xml"/><Relationship Id="rId21" Type="http://schemas.openxmlformats.org/officeDocument/2006/relationships/tags" Target="../tags/tag27.xml"/><Relationship Id="rId20" Type="http://schemas.openxmlformats.org/officeDocument/2006/relationships/tags" Target="../tags/tag26.xml"/><Relationship Id="rId2" Type="http://schemas.openxmlformats.org/officeDocument/2006/relationships/tags" Target="../tags/tag8.xml"/><Relationship Id="rId19" Type="http://schemas.openxmlformats.org/officeDocument/2006/relationships/tags" Target="../tags/tag25.xml"/><Relationship Id="rId18" Type="http://schemas.openxmlformats.org/officeDocument/2006/relationships/tags" Target="../tags/tag24.xml"/><Relationship Id="rId17" Type="http://schemas.openxmlformats.org/officeDocument/2006/relationships/tags" Target="../tags/tag23.xml"/><Relationship Id="rId16" Type="http://schemas.openxmlformats.org/officeDocument/2006/relationships/tags" Target="../tags/tag22.xml"/><Relationship Id="rId15" Type="http://schemas.openxmlformats.org/officeDocument/2006/relationships/tags" Target="../tags/tag21.xml"/><Relationship Id="rId14" Type="http://schemas.openxmlformats.org/officeDocument/2006/relationships/tags" Target="../tags/tag20.xml"/><Relationship Id="rId13" Type="http://schemas.openxmlformats.org/officeDocument/2006/relationships/tags" Target="../tags/tag19.xml"/><Relationship Id="rId12" Type="http://schemas.openxmlformats.org/officeDocument/2006/relationships/tags" Target="../tags/tag18.xml"/><Relationship Id="rId11" Type="http://schemas.openxmlformats.org/officeDocument/2006/relationships/tags" Target="../tags/tag17.xml"/><Relationship Id="rId10" Type="http://schemas.openxmlformats.org/officeDocument/2006/relationships/tags" Target="../tags/tag16.xml"/><Relationship Id="rId1" Type="http://schemas.openxmlformats.org/officeDocument/2006/relationships/tags" Target="../tags/tag7.xml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3.svg"/><Relationship Id="rId1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0" y="1723516"/>
            <a:ext cx="12192000" cy="1799356"/>
          </a:xfrm>
        </p:spPr>
        <p:txBody>
          <a:bodyPr anchor="ctr">
            <a:no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4400" b="1" dirty="0">
                <a:latin typeface="阿里巴巴普惠体 3.0 55 Regular" panose="00020600040101010101" pitchFamily="18" charset="-122"/>
                <a:ea typeface="阿里巴巴普惠体 3.0 55 Regular" panose="00020600040101010101" pitchFamily="18" charset="-122"/>
                <a:cs typeface="阿里巴巴普惠体 3.0 55 Regular" panose="00020600040101010101" pitchFamily="18" charset="-122"/>
              </a:rPr>
              <a:t>基于开源项目</a:t>
            </a:r>
            <a:r>
              <a:rPr kumimoji="1" lang="en-US" altLang="zh-CN" sz="4400" b="1" dirty="0">
                <a:latin typeface="阿里巴巴普惠体 3.0 55 Regular" panose="00020600040101010101" pitchFamily="18" charset="-122"/>
                <a:ea typeface="阿里巴巴普惠体 3.0 55 Regular" panose="00020600040101010101" pitchFamily="18" charset="-122"/>
                <a:cs typeface="阿里巴巴普惠体 3.0 55 Regular" panose="00020600040101010101" pitchFamily="18" charset="-122"/>
              </a:rPr>
              <a:t>MaxKB</a:t>
            </a:r>
            <a:r>
              <a:rPr kumimoji="1" lang="zh-CN" altLang="en-US" sz="4400" b="1" dirty="0">
                <a:latin typeface="阿里巴巴普惠体 3.0 55 Regular" panose="00020600040101010101" pitchFamily="18" charset="-122"/>
                <a:ea typeface="阿里巴巴普惠体 3.0 55 Regular" panose="00020600040101010101" pitchFamily="18" charset="-122"/>
                <a:cs typeface="阿里巴巴普惠体 3.0 55 Regular" panose="00020600040101010101" pitchFamily="18" charset="-122"/>
              </a:rPr>
              <a:t>完成</a:t>
            </a:r>
            <a:r>
              <a:rPr kumimoji="1" lang="en-US" altLang="zh-CN" sz="4400" b="1" dirty="0">
                <a:latin typeface="阿里巴巴普惠体 3.0 55 Regular" panose="00020600040101010101" pitchFamily="18" charset="-122"/>
                <a:ea typeface="阿里巴巴普惠体 3.0 55 Regular" panose="00020600040101010101" pitchFamily="18" charset="-122"/>
                <a:cs typeface="阿里巴巴普惠体 3.0 55 Regular" panose="00020600040101010101" pitchFamily="18" charset="-122"/>
              </a:rPr>
              <a:t>LLM</a:t>
            </a:r>
            <a:r>
              <a:rPr kumimoji="1" lang="zh-CN" altLang="en-US" sz="4400" b="1" dirty="0">
                <a:latin typeface="阿里巴巴普惠体 3.0 55 Regular" panose="00020600040101010101" pitchFamily="18" charset="-122"/>
                <a:ea typeface="阿里巴巴普惠体 3.0 55 Regular" panose="00020600040101010101" pitchFamily="18" charset="-122"/>
                <a:cs typeface="阿里巴巴普惠体 3.0 55 Regular" panose="00020600040101010101" pitchFamily="18" charset="-122"/>
              </a:rPr>
              <a:t>大语言模型专业知识库搭建</a:t>
            </a:r>
            <a:endParaRPr kumimoji="1" lang="zh-CN" altLang="en-US" sz="4400" b="1" dirty="0">
              <a:latin typeface="阿里巴巴普惠体 3.0 55 Regular" panose="00020600040101010101" pitchFamily="18" charset="-122"/>
              <a:ea typeface="阿里巴巴普惠体 3.0 55 Regular" panose="00020600040101010101" pitchFamily="18" charset="-122"/>
              <a:cs typeface="阿里巴巴普惠体 3.0 55 Regular" panose="00020600040101010101" pitchFamily="18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0" y="4558146"/>
            <a:ext cx="12192000" cy="893618"/>
          </a:xfrm>
        </p:spPr>
        <p:txBody>
          <a:bodyPr>
            <a:normAutofit/>
          </a:bodyPr>
          <a:lstStyle/>
          <a:p>
            <a:r>
              <a:rPr kumimoji="1" lang="en-US" altLang="zh-CN" sz="2000" dirty="0">
                <a:latin typeface="阿里巴巴普惠体 3.0 55 Regular" panose="00020600040101010101" pitchFamily="18" charset="-122"/>
                <a:ea typeface="阿里巴巴普惠体 3.0 55 Regular" panose="00020600040101010101" pitchFamily="18" charset="-122"/>
                <a:cs typeface="阿里巴巴普惠体 3.0 55 Regular" panose="00020600040101010101" pitchFamily="18" charset="-122"/>
              </a:rPr>
              <a:t>FIT2CLOUD</a:t>
            </a:r>
            <a:r>
              <a:rPr kumimoji="1" lang="zh-CN" altLang="en-US" sz="2000" dirty="0">
                <a:latin typeface="阿里巴巴普惠体 3.0 55 Regular" panose="00020600040101010101" pitchFamily="18" charset="-122"/>
                <a:ea typeface="阿里巴巴普惠体 3.0 55 Regular" panose="00020600040101010101" pitchFamily="18" charset="-122"/>
                <a:cs typeface="阿里巴巴普惠体 3.0 55 Regular" panose="00020600040101010101" pitchFamily="18" charset="-122"/>
              </a:rPr>
              <a:t>飞致云  赵磊博</a:t>
            </a:r>
            <a:endParaRPr kumimoji="1" lang="en-US" altLang="zh-CN" sz="2000" dirty="0">
              <a:latin typeface="阿里巴巴普惠体 3.0 55 Regular" panose="00020600040101010101" pitchFamily="18" charset="-122"/>
              <a:ea typeface="阿里巴巴普惠体 3.0 55 Regular" panose="00020600040101010101" pitchFamily="18" charset="-122"/>
              <a:cs typeface="阿里巴巴普惠体 3.0 55 Regular" panose="00020600040101010101" pitchFamily="18" charset="-122"/>
            </a:endParaRPr>
          </a:p>
          <a:p>
            <a:r>
              <a:rPr kumimoji="1" lang="en-US" altLang="zh-CN" sz="2000" dirty="0">
                <a:latin typeface="阿里巴巴普惠体 3.0 55 Regular" panose="00020600040101010101" pitchFamily="18" charset="-122"/>
                <a:ea typeface="阿里巴巴普惠体 3.0 55 Regular" panose="00020600040101010101" pitchFamily="18" charset="-122"/>
                <a:cs typeface="阿里巴巴普惠体 3.0 55 Regular" panose="00020600040101010101" pitchFamily="18" charset="-122"/>
              </a:rPr>
              <a:t>2024</a:t>
            </a:r>
            <a:r>
              <a:rPr kumimoji="1" lang="zh-CN" altLang="en-US" sz="2000" dirty="0">
                <a:latin typeface="阿里巴巴普惠体 3.0 55 Regular" panose="00020600040101010101" pitchFamily="18" charset="-122"/>
                <a:ea typeface="阿里巴巴普惠体 3.0 55 Regular" panose="00020600040101010101" pitchFamily="18" charset="-122"/>
                <a:cs typeface="阿里巴巴普惠体 3.0 55 Regular" panose="00020600040101010101" pitchFamily="18" charset="-122"/>
              </a:rPr>
              <a:t> 年 </a:t>
            </a:r>
            <a:r>
              <a:rPr kumimoji="1" lang="en-US" altLang="zh-CN" sz="2000" dirty="0">
                <a:latin typeface="阿里巴巴普惠体 3.0 55 Regular" panose="00020600040101010101" pitchFamily="18" charset="-122"/>
                <a:ea typeface="阿里巴巴普惠体 3.0 55 Regular" panose="00020600040101010101" pitchFamily="18" charset="-122"/>
                <a:cs typeface="阿里巴巴普惠体 3.0 55 Regular" panose="00020600040101010101" pitchFamily="18" charset="-122"/>
              </a:rPr>
              <a:t>9</a:t>
            </a:r>
            <a:r>
              <a:rPr kumimoji="1" lang="zh-CN" altLang="en-US" sz="2000" dirty="0">
                <a:latin typeface="阿里巴巴普惠体 3.0 55 Regular" panose="00020600040101010101" pitchFamily="18" charset="-122"/>
                <a:ea typeface="阿里巴巴普惠体 3.0 55 Regular" panose="00020600040101010101" pitchFamily="18" charset="-122"/>
                <a:cs typeface="阿里巴巴普惠体 3.0 55 Regular" panose="00020600040101010101" pitchFamily="18" charset="-122"/>
              </a:rPr>
              <a:t> 月</a:t>
            </a:r>
            <a:endParaRPr kumimoji="1" lang="zh-CN" altLang="en-US" sz="2000" dirty="0">
              <a:latin typeface="阿里巴巴普惠体 3.0 55 Regular" panose="00020600040101010101" pitchFamily="18" charset="-122"/>
              <a:ea typeface="阿里巴巴普惠体 3.0 55 Regular" panose="00020600040101010101" pitchFamily="18" charset="-122"/>
              <a:cs typeface="阿里巴巴普惠体 3.0 55 Regular" panose="00020600040101010101" pitchFamily="18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CN" sz="550" smtClean="0">
                <a:latin typeface="Arial" panose="020B0604020202020204" pitchFamily="34" charset="0"/>
                <a:ea typeface="阿里巴巴普惠体 3.0 65 Medium" panose="00020600040101010101" pitchFamily="18" charset="-122"/>
                <a:cs typeface="阿里巴巴普惠体 3.0 65 Medium" panose="00020600040101010101" pitchFamily="18" charset="-122"/>
                <a:sym typeface="Arial" panose="020B0604020202020204" pitchFamily="34" charset="0"/>
              </a:rPr>
            </a:fld>
            <a:endParaRPr lang="en-US" altLang="zh-CN" sz="550" dirty="0">
              <a:latin typeface="Arial" panose="020B0604020202020204" pitchFamily="34" charset="0"/>
              <a:ea typeface="阿里巴巴普惠体 3.0 65 Medium" panose="00020600040101010101" pitchFamily="18" charset="-122"/>
              <a:cs typeface="阿里巴巴普惠体 3.0 65 Medium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" y="945307"/>
            <a:ext cx="12192000" cy="7372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  <a:buClrTx/>
              <a:buSzTx/>
              <a:buFontTx/>
            </a:pPr>
            <a:r>
              <a:rPr lang="zh-CN" altLang="en-US" sz="28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 3.0 105 Heavy" panose="00020600040101010101" pitchFamily="18" charset="-122"/>
                <a:ea typeface="阿里巴巴普惠体 3.0 105 Heavy" panose="00020600040101010101" pitchFamily="18" charset="-122"/>
                <a:cs typeface="阿里巴巴普惠体 3.0 105 Heavy" panose="00020600040101010101" pitchFamily="18" charset="-122"/>
                <a:sym typeface="Arial" panose="020B0604020202020204" pitchFamily="34" charset="0"/>
              </a:rPr>
              <a:t>自定义可视化工作流，满足用户问题分类、敏感词检索等各类复杂场景需求</a:t>
            </a:r>
            <a:endParaRPr lang="zh-CN" altLang="en-US" sz="2800" b="0" dirty="0">
              <a:solidFill>
                <a:schemeClr val="tx1">
                  <a:lumMod val="65000"/>
                  <a:lumOff val="35000"/>
                </a:schemeClr>
              </a:solidFill>
              <a:latin typeface="阿里巴巴普惠体 3.0 105 Heavy" panose="00020600040101010101" pitchFamily="18" charset="-122"/>
              <a:ea typeface="阿里巴巴普惠体 3.0 105 Heavy" panose="00020600040101010101" pitchFamily="18" charset="-122"/>
              <a:cs typeface="阿里巴巴普惠体 3.0 105 Heavy" panose="00020600040101010101" pitchFamily="18" charset="-122"/>
              <a:sym typeface="Arial" panose="020B0604020202020204" pitchFamily="3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1"/>
          <a:srcRect b="-1057"/>
          <a:stretch>
            <a:fillRect/>
          </a:stretch>
        </p:blipFill>
        <p:spPr>
          <a:xfrm>
            <a:off x="1074057" y="1815540"/>
            <a:ext cx="10043886" cy="4834868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568960" y="285750"/>
            <a:ext cx="4139565" cy="5556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3200">
                <a:latin typeface="阿里巴巴普惠体 3.0 105 Heavy" panose="00020600040101010101" pitchFamily="18" charset="-122"/>
                <a:ea typeface="阿里巴巴普惠体 3.0 105 Heavy" panose="00020600040101010101" pitchFamily="18" charset="-122"/>
              </a:rPr>
              <a:t>优势三：灵活编排</a:t>
            </a:r>
            <a:endParaRPr lang="zh-CN" altLang="en-US" sz="3200">
              <a:latin typeface="阿里巴巴普惠体 3.0 105 Heavy" panose="00020600040101010101" pitchFamily="18" charset="-122"/>
              <a:ea typeface="阿里巴巴普惠体 3.0 105 Heavy" panose="00020600040101010101" pitchFamily="18" charset="-122"/>
            </a:endParaRPr>
          </a:p>
        </p:txBody>
      </p:sp>
    </p:spTree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CN" sz="550" smtClean="0">
                <a:latin typeface="Arial" panose="020B0604020202020204" pitchFamily="34" charset="0"/>
                <a:ea typeface="阿里巴巴普惠体 3.0 65 Medium" panose="00020600040101010101" pitchFamily="18" charset="-122"/>
                <a:cs typeface="阿里巴巴普惠体 3.0 65 Medium" panose="00020600040101010101" pitchFamily="18" charset="-122"/>
                <a:sym typeface="Arial" panose="020B0604020202020204" pitchFamily="34" charset="0"/>
              </a:rPr>
            </a:fld>
            <a:endParaRPr lang="en-US" altLang="zh-CN" sz="550" dirty="0">
              <a:latin typeface="Arial" panose="020B0604020202020204" pitchFamily="34" charset="0"/>
              <a:ea typeface="阿里巴巴普惠体 3.0 65 Medium" panose="00020600040101010101" pitchFamily="18" charset="-122"/>
              <a:cs typeface="阿里巴巴普惠体 3.0 65 Medium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0" y="1011555"/>
            <a:ext cx="12192000" cy="12198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 anchor="ctr">
            <a:noAutofit/>
          </a:bodyPr>
          <a:lstStyle/>
          <a:p>
            <a:pPr algn="ctr">
              <a:lnSpc>
                <a:spcPct val="150000"/>
              </a:lnSpc>
              <a:buClrTx/>
              <a:buSzTx/>
              <a:buFontTx/>
            </a:pPr>
            <a:r>
              <a:rPr lang="zh-CN" altLang="en-US" sz="28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 3.0 105 Heavy" panose="00020600040101010101" pitchFamily="18" charset="-122"/>
                <a:ea typeface="阿里巴巴普惠体 3.0 105 Heavy" panose="00020600040101010101" pitchFamily="18" charset="-122"/>
                <a:cs typeface="阿里巴巴普惠体 3.0 105 Heavy" panose="00020600040101010101" pitchFamily="18" charset="-122"/>
                <a:sym typeface="Arial" panose="020B0604020202020204" pitchFamily="34" charset="0"/>
              </a:rPr>
              <a:t>支持包括本地私有大模型、国内外公共大模型等十余种主流模型</a:t>
            </a:r>
            <a:endParaRPr lang="zh-CN" altLang="en-US" sz="2800" b="0" dirty="0">
              <a:solidFill>
                <a:schemeClr val="tx1">
                  <a:lumMod val="65000"/>
                  <a:lumOff val="35000"/>
                </a:schemeClr>
              </a:solidFill>
              <a:latin typeface="阿里巴巴普惠体 3.0 105 Heavy" panose="00020600040101010101" pitchFamily="18" charset="-122"/>
              <a:ea typeface="阿里巴巴普惠体 3.0 105 Heavy" panose="00020600040101010101" pitchFamily="18" charset="-122"/>
              <a:cs typeface="阿里巴巴普惠体 3.0 105 Heavy" panose="00020600040101010101" pitchFamily="18" charset="-122"/>
              <a:sym typeface="Arial" panose="020B0604020202020204" pitchFamily="34" charset="0"/>
            </a:endParaRPr>
          </a:p>
          <a:p>
            <a:pPr algn="ctr">
              <a:lnSpc>
                <a:spcPct val="150000"/>
              </a:lnSpc>
              <a:buClrTx/>
              <a:buSzTx/>
              <a:buFontTx/>
            </a:pPr>
            <a:r>
              <a:rPr lang="zh-CN" altLang="en-US" sz="28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 3.0 105 Heavy" panose="00020600040101010101" pitchFamily="18" charset="-122"/>
                <a:ea typeface="阿里巴巴普惠体 3.0 105 Heavy" panose="00020600040101010101" pitchFamily="18" charset="-122"/>
                <a:cs typeface="阿里巴巴普惠体 3.0 105 Heavy" panose="00020600040101010101" pitchFamily="18" charset="-122"/>
                <a:sym typeface="Arial" panose="020B0604020202020204" pitchFamily="34" charset="0"/>
              </a:rPr>
              <a:t>确保用户能够灵活选择，满足不同场景的需求</a:t>
            </a:r>
            <a:endParaRPr lang="zh-CN" altLang="en-US" sz="2800" b="0" dirty="0">
              <a:solidFill>
                <a:schemeClr val="tx1">
                  <a:lumMod val="65000"/>
                  <a:lumOff val="35000"/>
                </a:schemeClr>
              </a:solidFill>
              <a:latin typeface="阿里巴巴普惠体 3.0 105 Heavy" panose="00020600040101010101" pitchFamily="18" charset="-122"/>
              <a:ea typeface="阿里巴巴普惠体 3.0 105 Heavy" panose="00020600040101010101" pitchFamily="18" charset="-122"/>
              <a:cs typeface="阿里巴巴普惠体 3.0 105 Heavy" panose="00020600040101010101" pitchFamily="18" charset="-122"/>
              <a:sym typeface="Arial" panose="020B0604020202020204" pitchFamily="34" charset="0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381843" y="2504100"/>
            <a:ext cx="11507468" cy="3940595"/>
            <a:chOff x="784952" y="4426540"/>
            <a:chExt cx="23014935" cy="7881190"/>
          </a:xfrm>
        </p:grpSpPr>
        <p:grpSp>
          <p:nvGrpSpPr>
            <p:cNvPr id="15" name="组合 14"/>
            <p:cNvGrpSpPr/>
            <p:nvPr/>
          </p:nvGrpSpPr>
          <p:grpSpPr>
            <a:xfrm>
              <a:off x="784952" y="4426540"/>
              <a:ext cx="22638659" cy="1562212"/>
              <a:chOff x="825784" y="8529958"/>
              <a:chExt cx="22638659" cy="1562212"/>
            </a:xfrm>
          </p:grpSpPr>
          <p:pic>
            <p:nvPicPr>
              <p:cNvPr id="3086" name="Picture 14" descr="OpenAI Logo PNG With Transparent Background"/>
              <p:cNvPicPr>
                <a:picLocks noChangeAspect="1" noChangeArrowheads="1"/>
              </p:cNvPicPr>
              <p:nvPr/>
            </p:nvPicPr>
            <p:blipFill>
              <a:blip r:embed="rId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25784" y="8894392"/>
                <a:ext cx="3841002" cy="104268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90" name="Picture 18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106256" y="8529958"/>
                <a:ext cx="3355257" cy="123328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2" name="组合 1"/>
              <p:cNvGrpSpPr/>
              <p:nvPr/>
            </p:nvGrpSpPr>
            <p:grpSpPr>
              <a:xfrm>
                <a:off x="6533092" y="8529958"/>
                <a:ext cx="5068878" cy="1562212"/>
                <a:chOff x="193040" y="10682905"/>
                <a:chExt cx="5068878" cy="1562212"/>
              </a:xfrm>
            </p:grpSpPr>
            <p:pic>
              <p:nvPicPr>
                <p:cNvPr id="17" name="图形 16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93040" y="10682905"/>
                  <a:ext cx="1562212" cy="1562212"/>
                </a:xfrm>
                <a:prstGeom prst="rect">
                  <a:avLst/>
                </a:prstGeom>
              </p:spPr>
            </p:pic>
            <p:sp>
              <p:nvSpPr>
                <p:cNvPr id="18" name="文本框 17"/>
                <p:cNvSpPr txBox="1"/>
                <p:nvPr/>
              </p:nvSpPr>
              <p:spPr>
                <a:xfrm>
                  <a:off x="1672139" y="10957281"/>
                  <a:ext cx="3589779" cy="1013460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wrap="square" anchor="ctr">
                  <a:spAutoFit/>
                </a:bodyPr>
                <a:lstStyle/>
                <a:p>
                  <a:pPr algn="l">
                    <a:lnSpc>
                      <a:spcPct val="150000"/>
                    </a:lnSpc>
                  </a:pPr>
                  <a:r>
                    <a:rPr lang="en-US" altLang="zh-CN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阿里巴巴普惠体 3.0 65 Medium" panose="00020600040101010101" pitchFamily="18" charset="-122"/>
                      <a:ea typeface="阿里巴巴普惠体 3.0 65 Medium" panose="00020600040101010101" pitchFamily="18" charset="-122"/>
                      <a:cs typeface="阿里巴巴普惠体 3.0 65 Medium" panose="00020600040101010101" pitchFamily="18" charset="-122"/>
                    </a:rPr>
                    <a:t>Azure OpenAI</a:t>
                  </a:r>
                  <a:endParaRPr lang="zh-CN" altLang="en-US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阿里巴巴普惠体 3.0 65 Medium" panose="00020600040101010101" pitchFamily="18" charset="-122"/>
                    <a:ea typeface="阿里巴巴普惠体 3.0 65 Medium" panose="00020600040101010101" pitchFamily="18" charset="-122"/>
                    <a:cs typeface="阿里巴巴普惠体 3.0 65 Medium" panose="00020600040101010101" pitchFamily="18" charset="-122"/>
                  </a:endParaRPr>
                </a:p>
              </p:txBody>
            </p:sp>
          </p:grpSp>
          <p:pic>
            <p:nvPicPr>
              <p:cNvPr id="1026" name="Picture 2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313240" y="8770715"/>
                <a:ext cx="5151203" cy="11045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4" name="组合 23"/>
            <p:cNvGrpSpPr/>
            <p:nvPr/>
          </p:nvGrpSpPr>
          <p:grpSpPr>
            <a:xfrm>
              <a:off x="784952" y="6376751"/>
              <a:ext cx="23014935" cy="3571998"/>
              <a:chOff x="784952" y="6376751"/>
              <a:chExt cx="23014935" cy="3571998"/>
            </a:xfrm>
          </p:grpSpPr>
          <p:pic>
            <p:nvPicPr>
              <p:cNvPr id="3092" name="Picture 20" descr="DeepSeek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720853" y="8761546"/>
                <a:ext cx="4809622" cy="101307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94" name="Picture 22" descr="Moonshot AI - 开放平台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302386" y="8761537"/>
                <a:ext cx="5151203" cy="101307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108" name="Picture 36" descr="国产顶流？讯飞星火大模型带你体验别样的人工智能_中国东方航空讯飞星火大模型-CSDN博客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022895" y="8681343"/>
                <a:ext cx="4331140" cy="125923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112" name="Picture 40" descr="通义千问"/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4952" y="6674180"/>
                <a:ext cx="5105573" cy="1151200"/>
              </a:xfrm>
              <a:prstGeom prst="rect">
                <a:avLst/>
              </a:prstGeom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6" name="Picture 32" descr="启明星| 认知智能领跑者智谱AI完成数亿元B轮融资，持续打造高性能千亿级普惠大模型| 启明创投"/>
              <p:cNvPicPr>
                <a:picLocks noChangeAspect="1" noChangeArrowheads="1"/>
              </p:cNvPicPr>
              <p:nvPr/>
            </p:nvPicPr>
            <p:blipFill rotWithShape="1"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473" t="7738" b="10577"/>
              <a:stretch>
                <a:fillRect/>
              </a:stretch>
            </p:blipFill>
            <p:spPr bwMode="auto">
              <a:xfrm>
                <a:off x="806217" y="8545245"/>
                <a:ext cx="3841002" cy="14035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10" name="组合 9"/>
              <p:cNvGrpSpPr/>
              <p:nvPr/>
            </p:nvGrpSpPr>
            <p:grpSpPr>
              <a:xfrm>
                <a:off x="6670423" y="6429388"/>
                <a:ext cx="5608347" cy="1567180"/>
                <a:chOff x="7411527" y="4109627"/>
                <a:chExt cx="5608347" cy="1567180"/>
              </a:xfrm>
            </p:grpSpPr>
            <p:pic>
              <p:nvPicPr>
                <p:cNvPr id="19" name="图形 18"/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411527" y="4304750"/>
                  <a:ext cx="1336757" cy="1336757"/>
                </a:xfrm>
                <a:prstGeom prst="rect">
                  <a:avLst/>
                </a:prstGeom>
              </p:spPr>
            </p:pic>
            <p:sp>
              <p:nvSpPr>
                <p:cNvPr id="20" name="文本框 19"/>
                <p:cNvSpPr txBox="1"/>
                <p:nvPr/>
              </p:nvSpPr>
              <p:spPr>
                <a:xfrm>
                  <a:off x="8829152" y="4109627"/>
                  <a:ext cx="4190722" cy="1567180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wrap="square" anchor="ctr">
                  <a:spAutoFit/>
                </a:bodyPr>
                <a:lstStyle/>
                <a:p>
                  <a:pPr algn="l">
                    <a:lnSpc>
                      <a:spcPct val="150000"/>
                    </a:lnSpc>
                  </a:pPr>
                  <a:r>
                    <a:rPr lang="zh-CN" altLang="en-US" sz="3000" dirty="0">
                      <a:solidFill>
                        <a:srgbClr val="333333"/>
                      </a:solidFill>
                      <a:latin typeface="Arial Unicode MS" panose="020B0604020202020204" pitchFamily="34" charset="-128"/>
                      <a:ea typeface="Arial Unicode MS" panose="020B0604020202020204" pitchFamily="34" charset="-128"/>
                      <a:cs typeface="Arial Unicode MS" panose="020B0604020202020204" pitchFamily="34" charset="-128"/>
                    </a:rPr>
                    <a:t>千帆大模型</a:t>
                  </a:r>
                  <a:endParaRPr lang="zh-CN" altLang="en-US" sz="3000" dirty="0">
                    <a:solidFill>
                      <a:srgbClr val="333333"/>
                    </a:solidFill>
                    <a:latin typeface="Arial Unicode MS" panose="020B0604020202020204" pitchFamily="34" charset="-128"/>
                    <a:ea typeface="Arial Unicode MS" panose="020B0604020202020204" pitchFamily="34" charset="-128"/>
                    <a:cs typeface="Arial Unicode MS" panose="020B0604020202020204" pitchFamily="34" charset="-128"/>
                  </a:endParaRPr>
                </a:p>
              </p:txBody>
            </p:sp>
          </p:grpSp>
          <p:pic>
            <p:nvPicPr>
              <p:cNvPr id="4" name="图片 3" descr="形状&#10;&#10;中度可信度描述已自动生成"/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929679" y="6656253"/>
                <a:ext cx="4617449" cy="1191600"/>
              </a:xfrm>
              <a:prstGeom prst="rect">
                <a:avLst/>
              </a:prstGeom>
            </p:spPr>
          </p:pic>
          <p:grpSp>
            <p:nvGrpSpPr>
              <p:cNvPr id="9" name="组合 8"/>
              <p:cNvGrpSpPr/>
              <p:nvPr/>
            </p:nvGrpSpPr>
            <p:grpSpPr>
              <a:xfrm>
                <a:off x="18272408" y="6376751"/>
                <a:ext cx="5527479" cy="1637857"/>
                <a:chOff x="19057579" y="4150178"/>
                <a:chExt cx="5527479" cy="1637857"/>
              </a:xfrm>
            </p:grpSpPr>
            <p:pic>
              <p:nvPicPr>
                <p:cNvPr id="8" name="图片 7" descr="图标, 圆圈&#10;&#10;描述已自动生成"/>
                <p:cNvPicPr>
                  <a:picLocks noChangeAspect="1"/>
                </p:cNvPicPr>
                <p:nvPr/>
              </p:nvPicPr>
              <p:blipFill rotWithShape="1"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8399" t="5451" r="9107" b="3699"/>
                <a:stretch>
                  <a:fillRect/>
                </a:stretch>
              </p:blipFill>
              <p:spPr>
                <a:xfrm>
                  <a:off x="19057579" y="4315889"/>
                  <a:ext cx="1336757" cy="1472146"/>
                </a:xfrm>
                <a:prstGeom prst="rect">
                  <a:avLst/>
                </a:prstGeom>
              </p:spPr>
            </p:pic>
            <p:sp>
              <p:nvSpPr>
                <p:cNvPr id="29" name="文本框 28"/>
                <p:cNvSpPr txBox="1"/>
                <p:nvPr/>
              </p:nvSpPr>
              <p:spPr>
                <a:xfrm>
                  <a:off x="20394336" y="4150178"/>
                  <a:ext cx="4190722" cy="160989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wrap="square" anchor="ctr">
                  <a:spAutoFit/>
                </a:bodyPr>
                <a:lstStyle/>
                <a:p>
                  <a:pPr algn="l">
                    <a:lnSpc>
                      <a:spcPct val="150000"/>
                    </a:lnSpc>
                  </a:pPr>
                  <a:r>
                    <a:rPr lang="zh-CN" altLang="en-US" sz="3000" dirty="0">
                      <a:solidFill>
                        <a:srgbClr val="333333"/>
                      </a:solidFill>
                      <a:latin typeface="Arial Unicode MS" panose="020B0604020202020204" pitchFamily="34" charset="-128"/>
                      <a:ea typeface="Arial Unicode MS" panose="020B0604020202020204" pitchFamily="34" charset="-128"/>
                      <a:cs typeface="Arial Unicode MS" panose="020B0604020202020204" pitchFamily="34" charset="-128"/>
                    </a:rPr>
                    <a:t>豆包大模型</a:t>
                  </a:r>
                  <a:endParaRPr lang="zh-CN" altLang="en-US" sz="3000" dirty="0">
                    <a:solidFill>
                      <a:srgbClr val="333333"/>
                    </a:solidFill>
                    <a:latin typeface="Arial Unicode MS" panose="020B0604020202020204" pitchFamily="34" charset="-128"/>
                    <a:ea typeface="Arial Unicode MS" panose="020B0604020202020204" pitchFamily="34" charset="-128"/>
                    <a:cs typeface="Arial Unicode MS" panose="020B0604020202020204" pitchFamily="34" charset="-128"/>
                  </a:endParaRPr>
                </a:p>
              </p:txBody>
            </p:sp>
          </p:grpSp>
        </p:grpSp>
        <p:grpSp>
          <p:nvGrpSpPr>
            <p:cNvPr id="22" name="组合 21"/>
            <p:cNvGrpSpPr/>
            <p:nvPr/>
          </p:nvGrpSpPr>
          <p:grpSpPr>
            <a:xfrm>
              <a:off x="4866495" y="10269004"/>
              <a:ext cx="15308614" cy="2038726"/>
              <a:chOff x="4930290" y="10098884"/>
              <a:chExt cx="15308614" cy="2038726"/>
            </a:xfrm>
          </p:grpSpPr>
          <p:pic>
            <p:nvPicPr>
              <p:cNvPr id="3074" name="Picture 2" descr="ollama logo"/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930290" y="10098884"/>
                <a:ext cx="1441443" cy="203872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2" name="图片 11" descr="图标&#10;&#10;描述已自动生成"/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969325" y="10765406"/>
                <a:ext cx="3999207" cy="1149772"/>
              </a:xfrm>
              <a:prstGeom prst="rect">
                <a:avLst/>
              </a:prstGeom>
            </p:spPr>
          </p:pic>
          <p:pic>
            <p:nvPicPr>
              <p:cNvPr id="14" name="图片 13"/>
              <p:cNvPicPr>
                <a:picLocks noChangeAspect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5621455" y="10615505"/>
                <a:ext cx="4617449" cy="1487351"/>
              </a:xfrm>
              <a:prstGeom prst="rect">
                <a:avLst/>
              </a:prstGeom>
            </p:spPr>
          </p:pic>
        </p:grpSp>
      </p:grpSp>
      <p:sp>
        <p:nvSpPr>
          <p:cNvPr id="3" name="文本框 2"/>
          <p:cNvSpPr txBox="1"/>
          <p:nvPr/>
        </p:nvSpPr>
        <p:spPr>
          <a:xfrm>
            <a:off x="568960" y="285750"/>
            <a:ext cx="3888105" cy="5556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3200">
                <a:latin typeface="阿里巴巴普惠体 3.0 105 Heavy" panose="00020600040101010101" pitchFamily="18" charset="-122"/>
                <a:ea typeface="阿里巴巴普惠体 3.0 105 Heavy" panose="00020600040101010101" pitchFamily="18" charset="-122"/>
              </a:rPr>
              <a:t>优势四：模型中立</a:t>
            </a:r>
            <a:endParaRPr lang="zh-CN" altLang="en-US" sz="3200">
              <a:latin typeface="阿里巴巴普惠体 3.0 105 Heavy" panose="00020600040101010101" pitchFamily="18" charset="-122"/>
              <a:ea typeface="阿里巴巴普惠体 3.0 105 Heavy" panose="00020600040101010101" pitchFamily="18" charset="-122"/>
            </a:endParaRPr>
          </a:p>
        </p:txBody>
      </p:sp>
    </p:spTree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870" y="1684020"/>
            <a:ext cx="6451600" cy="4117340"/>
          </a:xfrm>
          <a:prstGeom prst="rect">
            <a:avLst/>
          </a:prstGeom>
          <a:noFill/>
          <a:effectLst>
            <a:outerShdw blurRad="2286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标题 14"/>
          <p:cNvSpPr txBox="1"/>
          <p:nvPr/>
        </p:nvSpPr>
        <p:spPr>
          <a:xfrm>
            <a:off x="611187" y="590208"/>
            <a:ext cx="10969625" cy="7064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buClrTx/>
              <a:buSzTx/>
              <a:buFontTx/>
            </a:pPr>
            <a:r>
              <a:rPr lang="en-US" altLang="zh-CN" sz="3200" dirty="0">
                <a:latin typeface="阿里巴巴普惠体 3.0 105 Heavy" panose="00020600040101010101" pitchFamily="18" charset="-122"/>
                <a:ea typeface="阿里巴巴普惠体 3.0 105 Heavy" panose="00020600040101010101" pitchFamily="18" charset="-122"/>
                <a:cs typeface="阿里巴巴普惠体 3.0 105 Heavy" panose="00020600040101010101" pitchFamily="18" charset="-122"/>
              </a:rPr>
              <a:t>产品架构&amp;技术栈</a:t>
            </a:r>
            <a:endParaRPr lang="en-US" altLang="zh-CN" sz="3200" dirty="0">
              <a:latin typeface="阿里巴巴普惠体 3.0 105 Heavy" panose="00020600040101010101" pitchFamily="18" charset="-122"/>
              <a:ea typeface="阿里巴巴普惠体 3.0 105 Heavy" panose="00020600040101010101" pitchFamily="18" charset="-122"/>
              <a:cs typeface="阿里巴巴普惠体 3.0 105 Heavy" panose="00020600040101010101" pitchFamily="18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294245" y="1853565"/>
            <a:ext cx="4344670" cy="37776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>
              <a:lnSpc>
                <a:spcPct val="140000"/>
              </a:lnSpc>
            </a:pPr>
            <a:r>
              <a:rPr lang="zh-CN" altLang="en-US" b="1"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技术栈：</a:t>
            </a:r>
            <a:endParaRPr lang="zh-CN" altLang="en-US">
              <a:latin typeface="阿里巴巴普惠体 R" panose="00020600040101010101" charset="-122"/>
              <a:ea typeface="阿里巴巴普惠体 R" panose="00020600040101010101" charset="-122"/>
              <a:cs typeface="阿里巴巴普惠体 R" panose="00020600040101010101" charset="-122"/>
            </a:endParaRPr>
          </a:p>
          <a:p>
            <a:pPr>
              <a:lnSpc>
                <a:spcPct val="140000"/>
              </a:lnSpc>
            </a:pPr>
            <a:r>
              <a:rPr lang="zh-CN" altLang="en-US" b="1"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前端：</a:t>
            </a:r>
            <a:r>
              <a:rPr lang="zh-CN" altLang="en-US"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Vue.js、logicflow</a:t>
            </a:r>
            <a:endParaRPr lang="zh-CN" altLang="en-US">
              <a:latin typeface="阿里巴巴普惠体 R" panose="00020600040101010101" charset="-122"/>
              <a:ea typeface="阿里巴巴普惠体 R" panose="00020600040101010101" charset="-122"/>
              <a:cs typeface="阿里巴巴普惠体 R" panose="00020600040101010101" charset="-122"/>
            </a:endParaRPr>
          </a:p>
          <a:p>
            <a:pPr>
              <a:lnSpc>
                <a:spcPct val="140000"/>
              </a:lnSpc>
            </a:pPr>
            <a:r>
              <a:rPr lang="zh-CN" altLang="en-US" b="1"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后端：</a:t>
            </a:r>
            <a:r>
              <a:rPr lang="zh-CN" altLang="en-US"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Python / Django</a:t>
            </a:r>
            <a:endParaRPr lang="zh-CN" altLang="en-US">
              <a:latin typeface="阿里巴巴普惠体 R" panose="00020600040101010101" charset="-122"/>
              <a:ea typeface="阿里巴巴普惠体 R" panose="00020600040101010101" charset="-122"/>
              <a:cs typeface="阿里巴巴普惠体 R" panose="00020600040101010101" charset="-122"/>
            </a:endParaRPr>
          </a:p>
          <a:p>
            <a:pPr>
              <a:lnSpc>
                <a:spcPct val="140000"/>
              </a:lnSpc>
            </a:pPr>
            <a:r>
              <a:rPr lang="zh-CN" altLang="en-US" b="1"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架构：</a:t>
            </a:r>
            <a:r>
              <a:rPr lang="zh-CN" altLang="en-US"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Langchain</a:t>
            </a:r>
            <a:endParaRPr lang="zh-CN" altLang="en-US">
              <a:latin typeface="阿里巴巴普惠体 R" panose="00020600040101010101" charset="-122"/>
              <a:ea typeface="阿里巴巴普惠体 R" panose="00020600040101010101" charset="-122"/>
              <a:cs typeface="阿里巴巴普惠体 R" panose="00020600040101010101" charset="-122"/>
            </a:endParaRPr>
          </a:p>
          <a:p>
            <a:pPr>
              <a:lnSpc>
                <a:spcPct val="140000"/>
              </a:lnSpc>
            </a:pPr>
            <a:r>
              <a:rPr lang="zh-CN" altLang="en-US" b="1"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向量数据库：</a:t>
            </a:r>
            <a:r>
              <a:rPr lang="zh-CN" altLang="en-US"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PostgreSQL / pgvector</a:t>
            </a:r>
            <a:endParaRPr lang="zh-CN" altLang="en-US">
              <a:latin typeface="阿里巴巴普惠体 R" panose="00020600040101010101" charset="-122"/>
              <a:ea typeface="阿里巴巴普惠体 R" panose="00020600040101010101" charset="-122"/>
              <a:cs typeface="阿里巴巴普惠体 R" panose="00020600040101010101" charset="-122"/>
            </a:endParaRPr>
          </a:p>
          <a:p>
            <a:pPr>
              <a:lnSpc>
                <a:spcPct val="140000"/>
              </a:lnSpc>
            </a:pPr>
            <a:r>
              <a:rPr lang="zh-CN" altLang="en-US" b="1"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大模型：</a:t>
            </a:r>
            <a:r>
              <a:rPr lang="zh-CN" altLang="en-US"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Ollama、Azure OpenAI、OpenAI、通义千问、Kimi、百度千帆、讯飞星火、Gemini、DeepSeek等。</a:t>
            </a:r>
            <a:endParaRPr lang="zh-CN" altLang="en-US">
              <a:latin typeface="阿里巴巴普惠体 R" panose="00020600040101010101" charset="-122"/>
              <a:ea typeface="阿里巴巴普惠体 R" panose="00020600040101010101" charset="-122"/>
              <a:cs typeface="阿里巴巴普惠体 R" panose="00020600040101010101" charset="-122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5" name="标题 14"/>
          <p:cNvSpPr txBox="1"/>
          <p:nvPr/>
        </p:nvSpPr>
        <p:spPr>
          <a:xfrm>
            <a:off x="611187" y="590208"/>
            <a:ext cx="10969625" cy="7064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buClrTx/>
              <a:buSzTx/>
              <a:buFontTx/>
            </a:pPr>
            <a:r>
              <a:rPr lang="en-US" altLang="zh-CN" sz="3200" dirty="0">
                <a:latin typeface="阿里巴巴普惠体 3.0 105 Heavy" panose="00020600040101010101" pitchFamily="18" charset="-122"/>
                <a:ea typeface="阿里巴巴普惠体 3.0 105 Heavy" panose="00020600040101010101" pitchFamily="18" charset="-122"/>
                <a:cs typeface="阿里巴巴普惠体 3.0 105 Heavy" panose="00020600040101010101" pitchFamily="18" charset="-122"/>
              </a:rPr>
              <a:t>实现原理</a:t>
            </a:r>
            <a:endParaRPr lang="en-US" altLang="zh-CN" sz="3200" dirty="0">
              <a:latin typeface="阿里巴巴普惠体 3.0 105 Heavy" panose="00020600040101010101" pitchFamily="18" charset="-122"/>
              <a:ea typeface="阿里巴巴普惠体 3.0 105 Heavy" panose="00020600040101010101" pitchFamily="18" charset="-122"/>
              <a:cs typeface="阿里巴巴普惠体 3.0 105 Heavy" panose="00020600040101010101" pitchFamily="18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45945" y="1432560"/>
            <a:ext cx="8499475" cy="5081905"/>
          </a:xfrm>
          <a:prstGeom prst="rect">
            <a:avLst/>
          </a:prstGeom>
          <a:effectLst>
            <a:outerShdw blurRad="228600" dist="38100" dir="5400000" algn="t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/>
        </p:nvGrpSpPr>
        <p:grpSpPr>
          <a:xfrm>
            <a:off x="2522209" y="2163247"/>
            <a:ext cx="2416442" cy="2726466"/>
            <a:chOff x="1184011" y="4337050"/>
            <a:chExt cx="983554" cy="1109742"/>
          </a:xfrm>
          <a:solidFill>
            <a:srgbClr val="C00000"/>
          </a:solidFill>
        </p:grpSpPr>
        <p:sp>
          <p:nvSpPr>
            <p:cNvPr id="27" name="Freeform 5"/>
            <p:cNvSpPr/>
            <p:nvPr/>
          </p:nvSpPr>
          <p:spPr bwMode="auto">
            <a:xfrm rot="5400000" flipV="1">
              <a:off x="1120917" y="4400144"/>
              <a:ext cx="1109742" cy="983554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solidFill>
              <a:srgbClr val="0E0BA4"/>
            </a:solidFill>
            <a:ln w="19050">
              <a:solidFill>
                <a:schemeClr val="bg1"/>
              </a:solidFill>
            </a:ln>
            <a:effectLst>
              <a:outerShdw blurRad="114300" dist="38100" dir="2700000" algn="tl" rotWithShape="0">
                <a:prstClr val="black">
                  <a:alpha val="40000"/>
                </a:prstClr>
              </a:outerShdw>
              <a:reflection blurRad="6350" stA="50000" endA="300" endPos="35000" dist="50800" dir="5400000" sy="-100000" algn="bl" rotWithShape="0"/>
            </a:effec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9600" dirty="0">
                <a:solidFill>
                  <a:schemeClr val="bg1"/>
                </a:solidFill>
              </a:endParaRPr>
            </a:p>
          </p:txBody>
        </p:sp>
        <p:sp>
          <p:nvSpPr>
            <p:cNvPr id="28" name="文本框 32"/>
            <p:cNvSpPr txBox="1"/>
            <p:nvPr/>
          </p:nvSpPr>
          <p:spPr>
            <a:xfrm>
              <a:off x="1268677" y="4610826"/>
              <a:ext cx="814222" cy="5887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8800" b="1" dirty="0">
                  <a:solidFill>
                    <a:schemeClr val="bg1"/>
                  </a:solidFill>
                  <a:latin typeface="阿里巴巴普惠体 3.0 75 SemiBold" panose="00020600040101010101" pitchFamily="18" charset="-122"/>
                  <a:ea typeface="阿里巴巴普惠体 3.0 75 SemiBold" panose="00020600040101010101" pitchFamily="18" charset="-122"/>
                  <a:cs typeface="阿里巴巴普惠体 3.0 75 SemiBold" panose="00020600040101010101" pitchFamily="18" charset="-122"/>
                </a:rPr>
                <a:t>03</a:t>
              </a:r>
              <a:endParaRPr lang="zh-CN" altLang="en-US" sz="8800" b="1" dirty="0">
                <a:solidFill>
                  <a:schemeClr val="bg1"/>
                </a:solidFill>
                <a:latin typeface="阿里巴巴普惠体 3.0 75 SemiBold" panose="00020600040101010101" pitchFamily="18" charset="-122"/>
                <a:ea typeface="阿里巴巴普惠体 3.0 75 SemiBold" panose="00020600040101010101" pitchFamily="18" charset="-122"/>
                <a:cs typeface="阿里巴巴普惠体 3.0 75 SemiBold" panose="00020600040101010101" pitchFamily="18" charset="-122"/>
              </a:endParaRPr>
            </a:p>
          </p:txBody>
        </p:sp>
      </p:grpSp>
      <p:sp>
        <p:nvSpPr>
          <p:cNvPr id="29" name="TextBox 7"/>
          <p:cNvSpPr txBox="1"/>
          <p:nvPr/>
        </p:nvSpPr>
        <p:spPr>
          <a:xfrm>
            <a:off x="5111115" y="2703195"/>
            <a:ext cx="6877050" cy="981710"/>
          </a:xfrm>
          <a:prstGeom prst="rect">
            <a:avLst/>
          </a:prstGeom>
          <a:noFill/>
        </p:spPr>
        <p:txBody>
          <a:bodyPr wrap="square" lIns="38567" tIns="19283" rIns="38567" bIns="19283" rtlCol="0">
            <a:noAutofit/>
          </a:bodyPr>
          <a:lstStyle>
            <a:defPPr>
              <a:defRPr lang="zh-CN"/>
            </a:defPPr>
            <a:lvl1pPr>
              <a:defRPr sz="5000" b="1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r>
              <a:rPr lang="zh-CN" altLang="en-US" sz="4000" spc="1200" dirty="0">
                <a:solidFill>
                  <a:srgbClr val="0E0BA4"/>
                </a:solidFill>
                <a:latin typeface="微软雅黑" panose="020B0503020204020204" charset="-122"/>
                <a:ea typeface="微软雅黑" panose="020B0503020204020204" charset="-122"/>
              </a:rPr>
              <a:t>完成</a:t>
            </a:r>
            <a:r>
              <a:rPr lang="en-US" altLang="zh-CN" sz="4000" spc="1200" dirty="0">
                <a:solidFill>
                  <a:srgbClr val="0E0BA4"/>
                </a:solidFill>
                <a:latin typeface="微软雅黑" panose="020B0503020204020204" charset="-122"/>
                <a:ea typeface="微软雅黑" panose="020B0503020204020204" charset="-122"/>
              </a:rPr>
              <a:t>MaxKB</a:t>
            </a:r>
            <a:r>
              <a:rPr lang="zh-CN" altLang="en-US" sz="4000" spc="1200" dirty="0">
                <a:solidFill>
                  <a:srgbClr val="0E0BA4"/>
                </a:solidFill>
                <a:latin typeface="微软雅黑" panose="020B0503020204020204" charset="-122"/>
                <a:ea typeface="微软雅黑" panose="020B0503020204020204" charset="-122"/>
              </a:rPr>
              <a:t>安装部署</a:t>
            </a:r>
            <a:endParaRPr lang="zh-CN" altLang="en-US" sz="4000" spc="1200" dirty="0">
              <a:solidFill>
                <a:srgbClr val="0E0BA4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0" name="KSO_Shape"/>
          <p:cNvSpPr>
            <a:spLocks noChangeAspect="1"/>
          </p:cNvSpPr>
          <p:nvPr/>
        </p:nvSpPr>
        <p:spPr bwMode="auto">
          <a:xfrm>
            <a:off x="5794957" y="3727450"/>
            <a:ext cx="252421" cy="252000"/>
          </a:xfrm>
          <a:custGeom>
            <a:avLst/>
            <a:gdLst>
              <a:gd name="T0" fmla="*/ 346433 w 5026"/>
              <a:gd name="T1" fmla="*/ 0 h 5027"/>
              <a:gd name="T2" fmla="*/ 293748 w 5026"/>
              <a:gd name="T3" fmla="*/ 4164 h 5027"/>
              <a:gd name="T4" fmla="*/ 243337 w 5026"/>
              <a:gd name="T5" fmla="*/ 15897 h 5027"/>
              <a:gd name="T6" fmla="*/ 196337 w 5026"/>
              <a:gd name="T7" fmla="*/ 34065 h 5027"/>
              <a:gd name="T8" fmla="*/ 153128 w 5026"/>
              <a:gd name="T9" fmla="*/ 59046 h 5027"/>
              <a:gd name="T10" fmla="*/ 113709 w 5026"/>
              <a:gd name="T11" fmla="*/ 90083 h 5027"/>
              <a:gd name="T12" fmla="*/ 79217 w 5026"/>
              <a:gd name="T13" fmla="*/ 126041 h 5027"/>
              <a:gd name="T14" fmla="*/ 50411 w 5026"/>
              <a:gd name="T15" fmla="*/ 166541 h 5027"/>
              <a:gd name="T16" fmla="*/ 27290 w 5026"/>
              <a:gd name="T17" fmla="*/ 211204 h 5027"/>
              <a:gd name="T18" fmla="*/ 10992 w 5026"/>
              <a:gd name="T19" fmla="*/ 259652 h 5027"/>
              <a:gd name="T20" fmla="*/ 1895 w 5026"/>
              <a:gd name="T21" fmla="*/ 310750 h 5027"/>
              <a:gd name="T22" fmla="*/ 0 w 5026"/>
              <a:gd name="T23" fmla="*/ 1556777 h 5027"/>
              <a:gd name="T24" fmla="*/ 1895 w 5026"/>
              <a:gd name="T25" fmla="*/ 1591978 h 5027"/>
              <a:gd name="T26" fmla="*/ 10992 w 5026"/>
              <a:gd name="T27" fmla="*/ 1643076 h 5027"/>
              <a:gd name="T28" fmla="*/ 27290 w 5026"/>
              <a:gd name="T29" fmla="*/ 1691524 h 5027"/>
              <a:gd name="T30" fmla="*/ 50411 w 5026"/>
              <a:gd name="T31" fmla="*/ 1736566 h 5027"/>
              <a:gd name="T32" fmla="*/ 79217 w 5026"/>
              <a:gd name="T33" fmla="*/ 1777065 h 5027"/>
              <a:gd name="T34" fmla="*/ 113709 w 5026"/>
              <a:gd name="T35" fmla="*/ 1812645 h 5027"/>
              <a:gd name="T36" fmla="*/ 153128 w 5026"/>
              <a:gd name="T37" fmla="*/ 1843682 h 5027"/>
              <a:gd name="T38" fmla="*/ 196337 w 5026"/>
              <a:gd name="T39" fmla="*/ 1868663 h 5027"/>
              <a:gd name="T40" fmla="*/ 243337 w 5026"/>
              <a:gd name="T41" fmla="*/ 1887209 h 5027"/>
              <a:gd name="T42" fmla="*/ 293748 w 5026"/>
              <a:gd name="T43" fmla="*/ 1898564 h 5027"/>
              <a:gd name="T44" fmla="*/ 346433 w 5026"/>
              <a:gd name="T45" fmla="*/ 1902728 h 5027"/>
              <a:gd name="T46" fmla="*/ 1576761 w 5026"/>
              <a:gd name="T47" fmla="*/ 1901971 h 5027"/>
              <a:gd name="T48" fmla="*/ 1628688 w 5026"/>
              <a:gd name="T49" fmla="*/ 1895536 h 5027"/>
              <a:gd name="T50" fmla="*/ 1677962 w 5026"/>
              <a:gd name="T51" fmla="*/ 1881532 h 5027"/>
              <a:gd name="T52" fmla="*/ 1723824 w 5026"/>
              <a:gd name="T53" fmla="*/ 1861093 h 5027"/>
              <a:gd name="T54" fmla="*/ 1766275 w 5026"/>
              <a:gd name="T55" fmla="*/ 1834219 h 5027"/>
              <a:gd name="T56" fmla="*/ 1803799 w 5026"/>
              <a:gd name="T57" fmla="*/ 1801290 h 5027"/>
              <a:gd name="T58" fmla="*/ 1836396 w 5026"/>
              <a:gd name="T59" fmla="*/ 1763818 h 5027"/>
              <a:gd name="T60" fmla="*/ 1863686 w 5026"/>
              <a:gd name="T61" fmla="*/ 1721426 h 5027"/>
              <a:gd name="T62" fmla="*/ 1884153 w 5026"/>
              <a:gd name="T63" fmla="*/ 1675627 h 5027"/>
              <a:gd name="T64" fmla="*/ 1898177 w 5026"/>
              <a:gd name="T65" fmla="*/ 1626422 h 5027"/>
              <a:gd name="T66" fmla="*/ 1904621 w 5026"/>
              <a:gd name="T67" fmla="*/ 1574567 h 5027"/>
              <a:gd name="T68" fmla="*/ 1905000 w 5026"/>
              <a:gd name="T69" fmla="*/ 345951 h 5027"/>
              <a:gd name="T70" fmla="*/ 1901210 w 5026"/>
              <a:gd name="T71" fmla="*/ 293339 h 5027"/>
              <a:gd name="T72" fmla="*/ 1889839 w 5026"/>
              <a:gd name="T73" fmla="*/ 242998 h 5027"/>
              <a:gd name="T74" fmla="*/ 1870887 w 5026"/>
              <a:gd name="T75" fmla="*/ 196064 h 5027"/>
              <a:gd name="T76" fmla="*/ 1846250 w 5026"/>
              <a:gd name="T77" fmla="*/ 152915 h 5027"/>
              <a:gd name="T78" fmla="*/ 1815170 w 5026"/>
              <a:gd name="T79" fmla="*/ 113551 h 5027"/>
              <a:gd name="T80" fmla="*/ 1779162 w 5026"/>
              <a:gd name="T81" fmla="*/ 79107 h 5027"/>
              <a:gd name="T82" fmla="*/ 1738606 w 5026"/>
              <a:gd name="T83" fmla="*/ 50341 h 5027"/>
              <a:gd name="T84" fmla="*/ 1693881 w 5026"/>
              <a:gd name="T85" fmla="*/ 27252 h 5027"/>
              <a:gd name="T86" fmla="*/ 1645744 w 5026"/>
              <a:gd name="T87" fmla="*/ 10977 h 5027"/>
              <a:gd name="T88" fmla="*/ 1594196 w 5026"/>
              <a:gd name="T89" fmla="*/ 1893 h 5027"/>
              <a:gd name="T90" fmla="*/ 1559326 w 5026"/>
              <a:gd name="T91" fmla="*/ 1124529 h 5027"/>
              <a:gd name="T92" fmla="*/ 779663 w 5026"/>
              <a:gd name="T93" fmla="*/ 1557156 h 5027"/>
              <a:gd name="T94" fmla="*/ 346433 w 5026"/>
              <a:gd name="T95" fmla="*/ 778578 h 5027"/>
              <a:gd name="T96" fmla="*/ 1126095 w 5026"/>
              <a:gd name="T97" fmla="*/ 345951 h 5027"/>
              <a:gd name="T98" fmla="*/ 1559326 w 5026"/>
              <a:gd name="T99" fmla="*/ 1124529 h 5027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</a:gdLst>
            <a:ahLst/>
            <a:cxnLst>
              <a:cxn ang="T100">
                <a:pos x="T0" y="T1"/>
              </a:cxn>
              <a:cxn ang="T101">
                <a:pos x="T2" y="T3"/>
              </a:cxn>
              <a:cxn ang="T102">
                <a:pos x="T4" y="T5"/>
              </a:cxn>
              <a:cxn ang="T103">
                <a:pos x="T6" y="T7"/>
              </a:cxn>
              <a:cxn ang="T104">
                <a:pos x="T8" y="T9"/>
              </a:cxn>
              <a:cxn ang="T105">
                <a:pos x="T10" y="T11"/>
              </a:cxn>
              <a:cxn ang="T106">
                <a:pos x="T12" y="T13"/>
              </a:cxn>
              <a:cxn ang="T107">
                <a:pos x="T14" y="T15"/>
              </a:cxn>
              <a:cxn ang="T108">
                <a:pos x="T16" y="T17"/>
              </a:cxn>
              <a:cxn ang="T109">
                <a:pos x="T18" y="T19"/>
              </a:cxn>
              <a:cxn ang="T110">
                <a:pos x="T20" y="T21"/>
              </a:cxn>
              <a:cxn ang="T111">
                <a:pos x="T22" y="T23"/>
              </a:cxn>
              <a:cxn ang="T112">
                <a:pos x="T24" y="T25"/>
              </a:cxn>
              <a:cxn ang="T113">
                <a:pos x="T26" y="T27"/>
              </a:cxn>
              <a:cxn ang="T114">
                <a:pos x="T28" y="T29"/>
              </a:cxn>
              <a:cxn ang="T115">
                <a:pos x="T30" y="T31"/>
              </a:cxn>
              <a:cxn ang="T116">
                <a:pos x="T32" y="T33"/>
              </a:cxn>
              <a:cxn ang="T117">
                <a:pos x="T34" y="T35"/>
              </a:cxn>
              <a:cxn ang="T118">
                <a:pos x="T36" y="T37"/>
              </a:cxn>
              <a:cxn ang="T119">
                <a:pos x="T38" y="T39"/>
              </a:cxn>
              <a:cxn ang="T120">
                <a:pos x="T40" y="T41"/>
              </a:cxn>
              <a:cxn ang="T121">
                <a:pos x="T42" y="T43"/>
              </a:cxn>
              <a:cxn ang="T122">
                <a:pos x="T44" y="T45"/>
              </a:cxn>
              <a:cxn ang="T123">
                <a:pos x="T46" y="T47"/>
              </a:cxn>
              <a:cxn ang="T124">
                <a:pos x="T48" y="T49"/>
              </a:cxn>
              <a:cxn ang="T125">
                <a:pos x="T50" y="T51"/>
              </a:cxn>
              <a:cxn ang="T126">
                <a:pos x="T52" y="T53"/>
              </a:cxn>
              <a:cxn ang="T127">
                <a:pos x="T54" y="T55"/>
              </a:cxn>
              <a:cxn ang="T128">
                <a:pos x="T56" y="T57"/>
              </a:cxn>
              <a:cxn ang="T129">
                <a:pos x="T58" y="T59"/>
              </a:cxn>
              <a:cxn ang="T130">
                <a:pos x="T60" y="T61"/>
              </a:cxn>
              <a:cxn ang="T131">
                <a:pos x="T62" y="T63"/>
              </a:cxn>
              <a:cxn ang="T132">
                <a:pos x="T64" y="T65"/>
              </a:cxn>
              <a:cxn ang="T133">
                <a:pos x="T66" y="T67"/>
              </a:cxn>
              <a:cxn ang="T134">
                <a:pos x="T68" y="T69"/>
              </a:cxn>
              <a:cxn ang="T135">
                <a:pos x="T70" y="T71"/>
              </a:cxn>
              <a:cxn ang="T136">
                <a:pos x="T72" y="T73"/>
              </a:cxn>
              <a:cxn ang="T137">
                <a:pos x="T74" y="T75"/>
              </a:cxn>
              <a:cxn ang="T138">
                <a:pos x="T76" y="T77"/>
              </a:cxn>
              <a:cxn ang="T139">
                <a:pos x="T78" y="T79"/>
              </a:cxn>
              <a:cxn ang="T140">
                <a:pos x="T80" y="T81"/>
              </a:cxn>
              <a:cxn ang="T141">
                <a:pos x="T82" y="T83"/>
              </a:cxn>
              <a:cxn ang="T142">
                <a:pos x="T84" y="T85"/>
              </a:cxn>
              <a:cxn ang="T143">
                <a:pos x="T86" y="T87"/>
              </a:cxn>
              <a:cxn ang="T144">
                <a:pos x="T88" y="T89"/>
              </a:cxn>
              <a:cxn ang="T145">
                <a:pos x="T90" y="T91"/>
              </a:cxn>
              <a:cxn ang="T146">
                <a:pos x="T92" y="T93"/>
              </a:cxn>
              <a:cxn ang="T147">
                <a:pos x="T94" y="T95"/>
              </a:cxn>
              <a:cxn ang="T148">
                <a:pos x="T96" y="T97"/>
              </a:cxn>
              <a:cxn ang="T149">
                <a:pos x="T98" y="T99"/>
              </a:cxn>
            </a:cxnLst>
            <a:rect l="0" t="0" r="r" b="b"/>
            <a:pathLst>
              <a:path w="5026" h="5027">
                <a:moveTo>
                  <a:pt x="4113" y="0"/>
                </a:moveTo>
                <a:lnTo>
                  <a:pt x="914" y="0"/>
                </a:lnTo>
                <a:lnTo>
                  <a:pt x="867" y="1"/>
                </a:lnTo>
                <a:lnTo>
                  <a:pt x="821" y="5"/>
                </a:lnTo>
                <a:lnTo>
                  <a:pt x="775" y="11"/>
                </a:lnTo>
                <a:lnTo>
                  <a:pt x="730" y="19"/>
                </a:lnTo>
                <a:lnTo>
                  <a:pt x="686" y="29"/>
                </a:lnTo>
                <a:lnTo>
                  <a:pt x="642" y="42"/>
                </a:lnTo>
                <a:lnTo>
                  <a:pt x="599" y="56"/>
                </a:lnTo>
                <a:lnTo>
                  <a:pt x="558" y="72"/>
                </a:lnTo>
                <a:lnTo>
                  <a:pt x="518" y="90"/>
                </a:lnTo>
                <a:lnTo>
                  <a:pt x="478" y="111"/>
                </a:lnTo>
                <a:lnTo>
                  <a:pt x="440" y="133"/>
                </a:lnTo>
                <a:lnTo>
                  <a:pt x="404" y="156"/>
                </a:lnTo>
                <a:lnTo>
                  <a:pt x="368" y="182"/>
                </a:lnTo>
                <a:lnTo>
                  <a:pt x="333" y="209"/>
                </a:lnTo>
                <a:lnTo>
                  <a:pt x="300" y="238"/>
                </a:lnTo>
                <a:lnTo>
                  <a:pt x="268" y="268"/>
                </a:lnTo>
                <a:lnTo>
                  <a:pt x="238" y="300"/>
                </a:lnTo>
                <a:lnTo>
                  <a:pt x="209" y="333"/>
                </a:lnTo>
                <a:lnTo>
                  <a:pt x="181" y="368"/>
                </a:lnTo>
                <a:lnTo>
                  <a:pt x="156" y="404"/>
                </a:lnTo>
                <a:lnTo>
                  <a:pt x="133" y="440"/>
                </a:lnTo>
                <a:lnTo>
                  <a:pt x="111" y="478"/>
                </a:lnTo>
                <a:lnTo>
                  <a:pt x="90" y="518"/>
                </a:lnTo>
                <a:lnTo>
                  <a:pt x="72" y="558"/>
                </a:lnTo>
                <a:lnTo>
                  <a:pt x="56" y="599"/>
                </a:lnTo>
                <a:lnTo>
                  <a:pt x="42" y="642"/>
                </a:lnTo>
                <a:lnTo>
                  <a:pt x="29" y="686"/>
                </a:lnTo>
                <a:lnTo>
                  <a:pt x="19" y="730"/>
                </a:lnTo>
                <a:lnTo>
                  <a:pt x="11" y="775"/>
                </a:lnTo>
                <a:lnTo>
                  <a:pt x="5" y="821"/>
                </a:lnTo>
                <a:lnTo>
                  <a:pt x="1" y="867"/>
                </a:lnTo>
                <a:lnTo>
                  <a:pt x="0" y="914"/>
                </a:lnTo>
                <a:lnTo>
                  <a:pt x="0" y="4113"/>
                </a:lnTo>
                <a:lnTo>
                  <a:pt x="1" y="4160"/>
                </a:lnTo>
                <a:lnTo>
                  <a:pt x="5" y="4206"/>
                </a:lnTo>
                <a:lnTo>
                  <a:pt x="11" y="4252"/>
                </a:lnTo>
                <a:lnTo>
                  <a:pt x="19" y="4297"/>
                </a:lnTo>
                <a:lnTo>
                  <a:pt x="29" y="4341"/>
                </a:lnTo>
                <a:lnTo>
                  <a:pt x="42" y="4385"/>
                </a:lnTo>
                <a:lnTo>
                  <a:pt x="56" y="4427"/>
                </a:lnTo>
                <a:lnTo>
                  <a:pt x="72" y="4469"/>
                </a:lnTo>
                <a:lnTo>
                  <a:pt x="90" y="4509"/>
                </a:lnTo>
                <a:lnTo>
                  <a:pt x="111" y="4548"/>
                </a:lnTo>
                <a:lnTo>
                  <a:pt x="133" y="4588"/>
                </a:lnTo>
                <a:lnTo>
                  <a:pt x="156" y="4624"/>
                </a:lnTo>
                <a:lnTo>
                  <a:pt x="181" y="4660"/>
                </a:lnTo>
                <a:lnTo>
                  <a:pt x="209" y="4695"/>
                </a:lnTo>
                <a:lnTo>
                  <a:pt x="238" y="4728"/>
                </a:lnTo>
                <a:lnTo>
                  <a:pt x="268" y="4759"/>
                </a:lnTo>
                <a:lnTo>
                  <a:pt x="300" y="4789"/>
                </a:lnTo>
                <a:lnTo>
                  <a:pt x="333" y="4818"/>
                </a:lnTo>
                <a:lnTo>
                  <a:pt x="368" y="4846"/>
                </a:lnTo>
                <a:lnTo>
                  <a:pt x="404" y="4871"/>
                </a:lnTo>
                <a:lnTo>
                  <a:pt x="440" y="4895"/>
                </a:lnTo>
                <a:lnTo>
                  <a:pt x="478" y="4917"/>
                </a:lnTo>
                <a:lnTo>
                  <a:pt x="518" y="4937"/>
                </a:lnTo>
                <a:lnTo>
                  <a:pt x="558" y="4955"/>
                </a:lnTo>
                <a:lnTo>
                  <a:pt x="599" y="4971"/>
                </a:lnTo>
                <a:lnTo>
                  <a:pt x="642" y="4986"/>
                </a:lnTo>
                <a:lnTo>
                  <a:pt x="686" y="4999"/>
                </a:lnTo>
                <a:lnTo>
                  <a:pt x="730" y="5008"/>
                </a:lnTo>
                <a:lnTo>
                  <a:pt x="775" y="5016"/>
                </a:lnTo>
                <a:lnTo>
                  <a:pt x="821" y="5022"/>
                </a:lnTo>
                <a:lnTo>
                  <a:pt x="867" y="5025"/>
                </a:lnTo>
                <a:lnTo>
                  <a:pt x="914" y="5027"/>
                </a:lnTo>
                <a:lnTo>
                  <a:pt x="4113" y="5027"/>
                </a:lnTo>
                <a:lnTo>
                  <a:pt x="4160" y="5025"/>
                </a:lnTo>
                <a:lnTo>
                  <a:pt x="4206" y="5022"/>
                </a:lnTo>
                <a:lnTo>
                  <a:pt x="4252" y="5016"/>
                </a:lnTo>
                <a:lnTo>
                  <a:pt x="4297" y="5008"/>
                </a:lnTo>
                <a:lnTo>
                  <a:pt x="4342" y="4999"/>
                </a:lnTo>
                <a:lnTo>
                  <a:pt x="4384" y="4986"/>
                </a:lnTo>
                <a:lnTo>
                  <a:pt x="4427" y="4971"/>
                </a:lnTo>
                <a:lnTo>
                  <a:pt x="4469" y="4955"/>
                </a:lnTo>
                <a:lnTo>
                  <a:pt x="4509" y="4937"/>
                </a:lnTo>
                <a:lnTo>
                  <a:pt x="4548" y="4917"/>
                </a:lnTo>
                <a:lnTo>
                  <a:pt x="4587" y="4895"/>
                </a:lnTo>
                <a:lnTo>
                  <a:pt x="4624" y="4871"/>
                </a:lnTo>
                <a:lnTo>
                  <a:pt x="4660" y="4846"/>
                </a:lnTo>
                <a:lnTo>
                  <a:pt x="4694" y="4818"/>
                </a:lnTo>
                <a:lnTo>
                  <a:pt x="4728" y="4789"/>
                </a:lnTo>
                <a:lnTo>
                  <a:pt x="4759" y="4759"/>
                </a:lnTo>
                <a:lnTo>
                  <a:pt x="4789" y="4728"/>
                </a:lnTo>
                <a:lnTo>
                  <a:pt x="4818" y="4695"/>
                </a:lnTo>
                <a:lnTo>
                  <a:pt x="4845" y="4660"/>
                </a:lnTo>
                <a:lnTo>
                  <a:pt x="4871" y="4624"/>
                </a:lnTo>
                <a:lnTo>
                  <a:pt x="4895" y="4588"/>
                </a:lnTo>
                <a:lnTo>
                  <a:pt x="4917" y="4548"/>
                </a:lnTo>
                <a:lnTo>
                  <a:pt x="4936" y="4509"/>
                </a:lnTo>
                <a:lnTo>
                  <a:pt x="4955" y="4469"/>
                </a:lnTo>
                <a:lnTo>
                  <a:pt x="4971" y="4427"/>
                </a:lnTo>
                <a:lnTo>
                  <a:pt x="4986" y="4385"/>
                </a:lnTo>
                <a:lnTo>
                  <a:pt x="4997" y="4341"/>
                </a:lnTo>
                <a:lnTo>
                  <a:pt x="5008" y="4297"/>
                </a:lnTo>
                <a:lnTo>
                  <a:pt x="5016" y="4252"/>
                </a:lnTo>
                <a:lnTo>
                  <a:pt x="5022" y="4206"/>
                </a:lnTo>
                <a:lnTo>
                  <a:pt x="5025" y="4160"/>
                </a:lnTo>
                <a:lnTo>
                  <a:pt x="5026" y="4113"/>
                </a:lnTo>
                <a:lnTo>
                  <a:pt x="5026" y="914"/>
                </a:lnTo>
                <a:lnTo>
                  <a:pt x="5025" y="867"/>
                </a:lnTo>
                <a:lnTo>
                  <a:pt x="5022" y="821"/>
                </a:lnTo>
                <a:lnTo>
                  <a:pt x="5016" y="775"/>
                </a:lnTo>
                <a:lnTo>
                  <a:pt x="5008" y="730"/>
                </a:lnTo>
                <a:lnTo>
                  <a:pt x="4997" y="686"/>
                </a:lnTo>
                <a:lnTo>
                  <a:pt x="4986" y="642"/>
                </a:lnTo>
                <a:lnTo>
                  <a:pt x="4971" y="599"/>
                </a:lnTo>
                <a:lnTo>
                  <a:pt x="4955" y="558"/>
                </a:lnTo>
                <a:lnTo>
                  <a:pt x="4936" y="518"/>
                </a:lnTo>
                <a:lnTo>
                  <a:pt x="4917" y="478"/>
                </a:lnTo>
                <a:lnTo>
                  <a:pt x="4895" y="440"/>
                </a:lnTo>
                <a:lnTo>
                  <a:pt x="4871" y="404"/>
                </a:lnTo>
                <a:lnTo>
                  <a:pt x="4845" y="368"/>
                </a:lnTo>
                <a:lnTo>
                  <a:pt x="4818" y="333"/>
                </a:lnTo>
                <a:lnTo>
                  <a:pt x="4789" y="300"/>
                </a:lnTo>
                <a:lnTo>
                  <a:pt x="4759" y="268"/>
                </a:lnTo>
                <a:lnTo>
                  <a:pt x="4728" y="238"/>
                </a:lnTo>
                <a:lnTo>
                  <a:pt x="4694" y="209"/>
                </a:lnTo>
                <a:lnTo>
                  <a:pt x="4660" y="182"/>
                </a:lnTo>
                <a:lnTo>
                  <a:pt x="4624" y="156"/>
                </a:lnTo>
                <a:lnTo>
                  <a:pt x="4587" y="133"/>
                </a:lnTo>
                <a:lnTo>
                  <a:pt x="4548" y="111"/>
                </a:lnTo>
                <a:lnTo>
                  <a:pt x="4509" y="90"/>
                </a:lnTo>
                <a:lnTo>
                  <a:pt x="4469" y="72"/>
                </a:lnTo>
                <a:lnTo>
                  <a:pt x="4427" y="56"/>
                </a:lnTo>
                <a:lnTo>
                  <a:pt x="4384" y="42"/>
                </a:lnTo>
                <a:lnTo>
                  <a:pt x="4342" y="29"/>
                </a:lnTo>
                <a:lnTo>
                  <a:pt x="4297" y="19"/>
                </a:lnTo>
                <a:lnTo>
                  <a:pt x="4252" y="11"/>
                </a:lnTo>
                <a:lnTo>
                  <a:pt x="4206" y="5"/>
                </a:lnTo>
                <a:lnTo>
                  <a:pt x="4160" y="1"/>
                </a:lnTo>
                <a:lnTo>
                  <a:pt x="4113" y="0"/>
                </a:lnTo>
                <a:close/>
                <a:moveTo>
                  <a:pt x="4114" y="2971"/>
                </a:moveTo>
                <a:lnTo>
                  <a:pt x="2971" y="2971"/>
                </a:lnTo>
                <a:lnTo>
                  <a:pt x="2971" y="4114"/>
                </a:lnTo>
                <a:lnTo>
                  <a:pt x="2057" y="4114"/>
                </a:lnTo>
                <a:lnTo>
                  <a:pt x="2057" y="2971"/>
                </a:lnTo>
                <a:lnTo>
                  <a:pt x="914" y="2971"/>
                </a:lnTo>
                <a:lnTo>
                  <a:pt x="914" y="2057"/>
                </a:lnTo>
                <a:lnTo>
                  <a:pt x="2057" y="2057"/>
                </a:lnTo>
                <a:lnTo>
                  <a:pt x="2057" y="914"/>
                </a:lnTo>
                <a:lnTo>
                  <a:pt x="2971" y="914"/>
                </a:lnTo>
                <a:lnTo>
                  <a:pt x="2971" y="2057"/>
                </a:lnTo>
                <a:lnTo>
                  <a:pt x="4114" y="2057"/>
                </a:lnTo>
                <a:lnTo>
                  <a:pt x="4114" y="2971"/>
                </a:lnTo>
                <a:close/>
              </a:path>
            </a:pathLst>
          </a:custGeom>
          <a:solidFill>
            <a:srgbClr val="0E0BA4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0E0BA4"/>
              </a:solidFill>
            </a:endParaRPr>
          </a:p>
        </p:txBody>
      </p:sp>
      <p:sp>
        <p:nvSpPr>
          <p:cNvPr id="54" name="KSO_Shape"/>
          <p:cNvSpPr>
            <a:spLocks noChangeAspect="1"/>
          </p:cNvSpPr>
          <p:nvPr/>
        </p:nvSpPr>
        <p:spPr bwMode="auto">
          <a:xfrm>
            <a:off x="7734882" y="3727450"/>
            <a:ext cx="252421" cy="252000"/>
          </a:xfrm>
          <a:custGeom>
            <a:avLst/>
            <a:gdLst>
              <a:gd name="T0" fmla="*/ 346433 w 5026"/>
              <a:gd name="T1" fmla="*/ 0 h 5027"/>
              <a:gd name="T2" fmla="*/ 293748 w 5026"/>
              <a:gd name="T3" fmla="*/ 4164 h 5027"/>
              <a:gd name="T4" fmla="*/ 243337 w 5026"/>
              <a:gd name="T5" fmla="*/ 15897 h 5027"/>
              <a:gd name="T6" fmla="*/ 196337 w 5026"/>
              <a:gd name="T7" fmla="*/ 34065 h 5027"/>
              <a:gd name="T8" fmla="*/ 153128 w 5026"/>
              <a:gd name="T9" fmla="*/ 59046 h 5027"/>
              <a:gd name="T10" fmla="*/ 113709 w 5026"/>
              <a:gd name="T11" fmla="*/ 90083 h 5027"/>
              <a:gd name="T12" fmla="*/ 79217 w 5026"/>
              <a:gd name="T13" fmla="*/ 126041 h 5027"/>
              <a:gd name="T14" fmla="*/ 50411 w 5026"/>
              <a:gd name="T15" fmla="*/ 166541 h 5027"/>
              <a:gd name="T16" fmla="*/ 27290 w 5026"/>
              <a:gd name="T17" fmla="*/ 211204 h 5027"/>
              <a:gd name="T18" fmla="*/ 10992 w 5026"/>
              <a:gd name="T19" fmla="*/ 259652 h 5027"/>
              <a:gd name="T20" fmla="*/ 1895 w 5026"/>
              <a:gd name="T21" fmla="*/ 310750 h 5027"/>
              <a:gd name="T22" fmla="*/ 0 w 5026"/>
              <a:gd name="T23" fmla="*/ 1556777 h 5027"/>
              <a:gd name="T24" fmla="*/ 1895 w 5026"/>
              <a:gd name="T25" fmla="*/ 1591978 h 5027"/>
              <a:gd name="T26" fmla="*/ 10992 w 5026"/>
              <a:gd name="T27" fmla="*/ 1643076 h 5027"/>
              <a:gd name="T28" fmla="*/ 27290 w 5026"/>
              <a:gd name="T29" fmla="*/ 1691524 h 5027"/>
              <a:gd name="T30" fmla="*/ 50411 w 5026"/>
              <a:gd name="T31" fmla="*/ 1736566 h 5027"/>
              <a:gd name="T32" fmla="*/ 79217 w 5026"/>
              <a:gd name="T33" fmla="*/ 1777065 h 5027"/>
              <a:gd name="T34" fmla="*/ 113709 w 5026"/>
              <a:gd name="T35" fmla="*/ 1812645 h 5027"/>
              <a:gd name="T36" fmla="*/ 153128 w 5026"/>
              <a:gd name="T37" fmla="*/ 1843682 h 5027"/>
              <a:gd name="T38" fmla="*/ 196337 w 5026"/>
              <a:gd name="T39" fmla="*/ 1868663 h 5027"/>
              <a:gd name="T40" fmla="*/ 243337 w 5026"/>
              <a:gd name="T41" fmla="*/ 1887209 h 5027"/>
              <a:gd name="T42" fmla="*/ 293748 w 5026"/>
              <a:gd name="T43" fmla="*/ 1898564 h 5027"/>
              <a:gd name="T44" fmla="*/ 346433 w 5026"/>
              <a:gd name="T45" fmla="*/ 1902728 h 5027"/>
              <a:gd name="T46" fmla="*/ 1576761 w 5026"/>
              <a:gd name="T47" fmla="*/ 1901971 h 5027"/>
              <a:gd name="T48" fmla="*/ 1628688 w 5026"/>
              <a:gd name="T49" fmla="*/ 1895536 h 5027"/>
              <a:gd name="T50" fmla="*/ 1677962 w 5026"/>
              <a:gd name="T51" fmla="*/ 1881532 h 5027"/>
              <a:gd name="T52" fmla="*/ 1723824 w 5026"/>
              <a:gd name="T53" fmla="*/ 1861093 h 5027"/>
              <a:gd name="T54" fmla="*/ 1766275 w 5026"/>
              <a:gd name="T55" fmla="*/ 1834219 h 5027"/>
              <a:gd name="T56" fmla="*/ 1803799 w 5026"/>
              <a:gd name="T57" fmla="*/ 1801290 h 5027"/>
              <a:gd name="T58" fmla="*/ 1836396 w 5026"/>
              <a:gd name="T59" fmla="*/ 1763818 h 5027"/>
              <a:gd name="T60" fmla="*/ 1863686 w 5026"/>
              <a:gd name="T61" fmla="*/ 1721426 h 5027"/>
              <a:gd name="T62" fmla="*/ 1884153 w 5026"/>
              <a:gd name="T63" fmla="*/ 1675627 h 5027"/>
              <a:gd name="T64" fmla="*/ 1898177 w 5026"/>
              <a:gd name="T65" fmla="*/ 1626422 h 5027"/>
              <a:gd name="T66" fmla="*/ 1904621 w 5026"/>
              <a:gd name="T67" fmla="*/ 1574567 h 5027"/>
              <a:gd name="T68" fmla="*/ 1905000 w 5026"/>
              <a:gd name="T69" fmla="*/ 345951 h 5027"/>
              <a:gd name="T70" fmla="*/ 1901210 w 5026"/>
              <a:gd name="T71" fmla="*/ 293339 h 5027"/>
              <a:gd name="T72" fmla="*/ 1889839 w 5026"/>
              <a:gd name="T73" fmla="*/ 242998 h 5027"/>
              <a:gd name="T74" fmla="*/ 1870887 w 5026"/>
              <a:gd name="T75" fmla="*/ 196064 h 5027"/>
              <a:gd name="T76" fmla="*/ 1846250 w 5026"/>
              <a:gd name="T77" fmla="*/ 152915 h 5027"/>
              <a:gd name="T78" fmla="*/ 1815170 w 5026"/>
              <a:gd name="T79" fmla="*/ 113551 h 5027"/>
              <a:gd name="T80" fmla="*/ 1779162 w 5026"/>
              <a:gd name="T81" fmla="*/ 79107 h 5027"/>
              <a:gd name="T82" fmla="*/ 1738606 w 5026"/>
              <a:gd name="T83" fmla="*/ 50341 h 5027"/>
              <a:gd name="T84" fmla="*/ 1693881 w 5026"/>
              <a:gd name="T85" fmla="*/ 27252 h 5027"/>
              <a:gd name="T86" fmla="*/ 1645744 w 5026"/>
              <a:gd name="T87" fmla="*/ 10977 h 5027"/>
              <a:gd name="T88" fmla="*/ 1594196 w 5026"/>
              <a:gd name="T89" fmla="*/ 1893 h 5027"/>
              <a:gd name="T90" fmla="*/ 1559326 w 5026"/>
              <a:gd name="T91" fmla="*/ 1124529 h 5027"/>
              <a:gd name="T92" fmla="*/ 779663 w 5026"/>
              <a:gd name="T93" fmla="*/ 1557156 h 5027"/>
              <a:gd name="T94" fmla="*/ 346433 w 5026"/>
              <a:gd name="T95" fmla="*/ 778578 h 5027"/>
              <a:gd name="T96" fmla="*/ 1126095 w 5026"/>
              <a:gd name="T97" fmla="*/ 345951 h 5027"/>
              <a:gd name="T98" fmla="*/ 1559326 w 5026"/>
              <a:gd name="T99" fmla="*/ 1124529 h 5027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</a:gdLst>
            <a:ahLst/>
            <a:cxnLst>
              <a:cxn ang="T100">
                <a:pos x="T0" y="T1"/>
              </a:cxn>
              <a:cxn ang="T101">
                <a:pos x="T2" y="T3"/>
              </a:cxn>
              <a:cxn ang="T102">
                <a:pos x="T4" y="T5"/>
              </a:cxn>
              <a:cxn ang="T103">
                <a:pos x="T6" y="T7"/>
              </a:cxn>
              <a:cxn ang="T104">
                <a:pos x="T8" y="T9"/>
              </a:cxn>
              <a:cxn ang="T105">
                <a:pos x="T10" y="T11"/>
              </a:cxn>
              <a:cxn ang="T106">
                <a:pos x="T12" y="T13"/>
              </a:cxn>
              <a:cxn ang="T107">
                <a:pos x="T14" y="T15"/>
              </a:cxn>
              <a:cxn ang="T108">
                <a:pos x="T16" y="T17"/>
              </a:cxn>
              <a:cxn ang="T109">
                <a:pos x="T18" y="T19"/>
              </a:cxn>
              <a:cxn ang="T110">
                <a:pos x="T20" y="T21"/>
              </a:cxn>
              <a:cxn ang="T111">
                <a:pos x="T22" y="T23"/>
              </a:cxn>
              <a:cxn ang="T112">
                <a:pos x="T24" y="T25"/>
              </a:cxn>
              <a:cxn ang="T113">
                <a:pos x="T26" y="T27"/>
              </a:cxn>
              <a:cxn ang="T114">
                <a:pos x="T28" y="T29"/>
              </a:cxn>
              <a:cxn ang="T115">
                <a:pos x="T30" y="T31"/>
              </a:cxn>
              <a:cxn ang="T116">
                <a:pos x="T32" y="T33"/>
              </a:cxn>
              <a:cxn ang="T117">
                <a:pos x="T34" y="T35"/>
              </a:cxn>
              <a:cxn ang="T118">
                <a:pos x="T36" y="T37"/>
              </a:cxn>
              <a:cxn ang="T119">
                <a:pos x="T38" y="T39"/>
              </a:cxn>
              <a:cxn ang="T120">
                <a:pos x="T40" y="T41"/>
              </a:cxn>
              <a:cxn ang="T121">
                <a:pos x="T42" y="T43"/>
              </a:cxn>
              <a:cxn ang="T122">
                <a:pos x="T44" y="T45"/>
              </a:cxn>
              <a:cxn ang="T123">
                <a:pos x="T46" y="T47"/>
              </a:cxn>
              <a:cxn ang="T124">
                <a:pos x="T48" y="T49"/>
              </a:cxn>
              <a:cxn ang="T125">
                <a:pos x="T50" y="T51"/>
              </a:cxn>
              <a:cxn ang="T126">
                <a:pos x="T52" y="T53"/>
              </a:cxn>
              <a:cxn ang="T127">
                <a:pos x="T54" y="T55"/>
              </a:cxn>
              <a:cxn ang="T128">
                <a:pos x="T56" y="T57"/>
              </a:cxn>
              <a:cxn ang="T129">
                <a:pos x="T58" y="T59"/>
              </a:cxn>
              <a:cxn ang="T130">
                <a:pos x="T60" y="T61"/>
              </a:cxn>
              <a:cxn ang="T131">
                <a:pos x="T62" y="T63"/>
              </a:cxn>
              <a:cxn ang="T132">
                <a:pos x="T64" y="T65"/>
              </a:cxn>
              <a:cxn ang="T133">
                <a:pos x="T66" y="T67"/>
              </a:cxn>
              <a:cxn ang="T134">
                <a:pos x="T68" y="T69"/>
              </a:cxn>
              <a:cxn ang="T135">
                <a:pos x="T70" y="T71"/>
              </a:cxn>
              <a:cxn ang="T136">
                <a:pos x="T72" y="T73"/>
              </a:cxn>
              <a:cxn ang="T137">
                <a:pos x="T74" y="T75"/>
              </a:cxn>
              <a:cxn ang="T138">
                <a:pos x="T76" y="T77"/>
              </a:cxn>
              <a:cxn ang="T139">
                <a:pos x="T78" y="T79"/>
              </a:cxn>
              <a:cxn ang="T140">
                <a:pos x="T80" y="T81"/>
              </a:cxn>
              <a:cxn ang="T141">
                <a:pos x="T82" y="T83"/>
              </a:cxn>
              <a:cxn ang="T142">
                <a:pos x="T84" y="T85"/>
              </a:cxn>
              <a:cxn ang="T143">
                <a:pos x="T86" y="T87"/>
              </a:cxn>
              <a:cxn ang="T144">
                <a:pos x="T88" y="T89"/>
              </a:cxn>
              <a:cxn ang="T145">
                <a:pos x="T90" y="T91"/>
              </a:cxn>
              <a:cxn ang="T146">
                <a:pos x="T92" y="T93"/>
              </a:cxn>
              <a:cxn ang="T147">
                <a:pos x="T94" y="T95"/>
              </a:cxn>
              <a:cxn ang="T148">
                <a:pos x="T96" y="T97"/>
              </a:cxn>
              <a:cxn ang="T149">
                <a:pos x="T98" y="T99"/>
              </a:cxn>
            </a:cxnLst>
            <a:rect l="0" t="0" r="r" b="b"/>
            <a:pathLst>
              <a:path w="5026" h="5027">
                <a:moveTo>
                  <a:pt x="4113" y="0"/>
                </a:moveTo>
                <a:lnTo>
                  <a:pt x="914" y="0"/>
                </a:lnTo>
                <a:lnTo>
                  <a:pt x="867" y="1"/>
                </a:lnTo>
                <a:lnTo>
                  <a:pt x="821" y="5"/>
                </a:lnTo>
                <a:lnTo>
                  <a:pt x="775" y="11"/>
                </a:lnTo>
                <a:lnTo>
                  <a:pt x="730" y="19"/>
                </a:lnTo>
                <a:lnTo>
                  <a:pt x="686" y="29"/>
                </a:lnTo>
                <a:lnTo>
                  <a:pt x="642" y="42"/>
                </a:lnTo>
                <a:lnTo>
                  <a:pt x="599" y="56"/>
                </a:lnTo>
                <a:lnTo>
                  <a:pt x="558" y="72"/>
                </a:lnTo>
                <a:lnTo>
                  <a:pt x="518" y="90"/>
                </a:lnTo>
                <a:lnTo>
                  <a:pt x="478" y="111"/>
                </a:lnTo>
                <a:lnTo>
                  <a:pt x="440" y="133"/>
                </a:lnTo>
                <a:lnTo>
                  <a:pt x="404" y="156"/>
                </a:lnTo>
                <a:lnTo>
                  <a:pt x="368" y="182"/>
                </a:lnTo>
                <a:lnTo>
                  <a:pt x="333" y="209"/>
                </a:lnTo>
                <a:lnTo>
                  <a:pt x="300" y="238"/>
                </a:lnTo>
                <a:lnTo>
                  <a:pt x="268" y="268"/>
                </a:lnTo>
                <a:lnTo>
                  <a:pt x="238" y="300"/>
                </a:lnTo>
                <a:lnTo>
                  <a:pt x="209" y="333"/>
                </a:lnTo>
                <a:lnTo>
                  <a:pt x="181" y="368"/>
                </a:lnTo>
                <a:lnTo>
                  <a:pt x="156" y="404"/>
                </a:lnTo>
                <a:lnTo>
                  <a:pt x="133" y="440"/>
                </a:lnTo>
                <a:lnTo>
                  <a:pt x="111" y="478"/>
                </a:lnTo>
                <a:lnTo>
                  <a:pt x="90" y="518"/>
                </a:lnTo>
                <a:lnTo>
                  <a:pt x="72" y="558"/>
                </a:lnTo>
                <a:lnTo>
                  <a:pt x="56" y="599"/>
                </a:lnTo>
                <a:lnTo>
                  <a:pt x="42" y="642"/>
                </a:lnTo>
                <a:lnTo>
                  <a:pt x="29" y="686"/>
                </a:lnTo>
                <a:lnTo>
                  <a:pt x="19" y="730"/>
                </a:lnTo>
                <a:lnTo>
                  <a:pt x="11" y="775"/>
                </a:lnTo>
                <a:lnTo>
                  <a:pt x="5" y="821"/>
                </a:lnTo>
                <a:lnTo>
                  <a:pt x="1" y="867"/>
                </a:lnTo>
                <a:lnTo>
                  <a:pt x="0" y="914"/>
                </a:lnTo>
                <a:lnTo>
                  <a:pt x="0" y="4113"/>
                </a:lnTo>
                <a:lnTo>
                  <a:pt x="1" y="4160"/>
                </a:lnTo>
                <a:lnTo>
                  <a:pt x="5" y="4206"/>
                </a:lnTo>
                <a:lnTo>
                  <a:pt x="11" y="4252"/>
                </a:lnTo>
                <a:lnTo>
                  <a:pt x="19" y="4297"/>
                </a:lnTo>
                <a:lnTo>
                  <a:pt x="29" y="4341"/>
                </a:lnTo>
                <a:lnTo>
                  <a:pt x="42" y="4385"/>
                </a:lnTo>
                <a:lnTo>
                  <a:pt x="56" y="4427"/>
                </a:lnTo>
                <a:lnTo>
                  <a:pt x="72" y="4469"/>
                </a:lnTo>
                <a:lnTo>
                  <a:pt x="90" y="4509"/>
                </a:lnTo>
                <a:lnTo>
                  <a:pt x="111" y="4548"/>
                </a:lnTo>
                <a:lnTo>
                  <a:pt x="133" y="4588"/>
                </a:lnTo>
                <a:lnTo>
                  <a:pt x="156" y="4624"/>
                </a:lnTo>
                <a:lnTo>
                  <a:pt x="181" y="4660"/>
                </a:lnTo>
                <a:lnTo>
                  <a:pt x="209" y="4695"/>
                </a:lnTo>
                <a:lnTo>
                  <a:pt x="238" y="4728"/>
                </a:lnTo>
                <a:lnTo>
                  <a:pt x="268" y="4759"/>
                </a:lnTo>
                <a:lnTo>
                  <a:pt x="300" y="4789"/>
                </a:lnTo>
                <a:lnTo>
                  <a:pt x="333" y="4818"/>
                </a:lnTo>
                <a:lnTo>
                  <a:pt x="368" y="4846"/>
                </a:lnTo>
                <a:lnTo>
                  <a:pt x="404" y="4871"/>
                </a:lnTo>
                <a:lnTo>
                  <a:pt x="440" y="4895"/>
                </a:lnTo>
                <a:lnTo>
                  <a:pt x="478" y="4917"/>
                </a:lnTo>
                <a:lnTo>
                  <a:pt x="518" y="4937"/>
                </a:lnTo>
                <a:lnTo>
                  <a:pt x="558" y="4955"/>
                </a:lnTo>
                <a:lnTo>
                  <a:pt x="599" y="4971"/>
                </a:lnTo>
                <a:lnTo>
                  <a:pt x="642" y="4986"/>
                </a:lnTo>
                <a:lnTo>
                  <a:pt x="686" y="4999"/>
                </a:lnTo>
                <a:lnTo>
                  <a:pt x="730" y="5008"/>
                </a:lnTo>
                <a:lnTo>
                  <a:pt x="775" y="5016"/>
                </a:lnTo>
                <a:lnTo>
                  <a:pt x="821" y="5022"/>
                </a:lnTo>
                <a:lnTo>
                  <a:pt x="867" y="5025"/>
                </a:lnTo>
                <a:lnTo>
                  <a:pt x="914" y="5027"/>
                </a:lnTo>
                <a:lnTo>
                  <a:pt x="4113" y="5027"/>
                </a:lnTo>
                <a:lnTo>
                  <a:pt x="4160" y="5025"/>
                </a:lnTo>
                <a:lnTo>
                  <a:pt x="4206" y="5022"/>
                </a:lnTo>
                <a:lnTo>
                  <a:pt x="4252" y="5016"/>
                </a:lnTo>
                <a:lnTo>
                  <a:pt x="4297" y="5008"/>
                </a:lnTo>
                <a:lnTo>
                  <a:pt x="4342" y="4999"/>
                </a:lnTo>
                <a:lnTo>
                  <a:pt x="4384" y="4986"/>
                </a:lnTo>
                <a:lnTo>
                  <a:pt x="4427" y="4971"/>
                </a:lnTo>
                <a:lnTo>
                  <a:pt x="4469" y="4955"/>
                </a:lnTo>
                <a:lnTo>
                  <a:pt x="4509" y="4937"/>
                </a:lnTo>
                <a:lnTo>
                  <a:pt x="4548" y="4917"/>
                </a:lnTo>
                <a:lnTo>
                  <a:pt x="4587" y="4895"/>
                </a:lnTo>
                <a:lnTo>
                  <a:pt x="4624" y="4871"/>
                </a:lnTo>
                <a:lnTo>
                  <a:pt x="4660" y="4846"/>
                </a:lnTo>
                <a:lnTo>
                  <a:pt x="4694" y="4818"/>
                </a:lnTo>
                <a:lnTo>
                  <a:pt x="4728" y="4789"/>
                </a:lnTo>
                <a:lnTo>
                  <a:pt x="4759" y="4759"/>
                </a:lnTo>
                <a:lnTo>
                  <a:pt x="4789" y="4728"/>
                </a:lnTo>
                <a:lnTo>
                  <a:pt x="4818" y="4695"/>
                </a:lnTo>
                <a:lnTo>
                  <a:pt x="4845" y="4660"/>
                </a:lnTo>
                <a:lnTo>
                  <a:pt x="4871" y="4624"/>
                </a:lnTo>
                <a:lnTo>
                  <a:pt x="4895" y="4588"/>
                </a:lnTo>
                <a:lnTo>
                  <a:pt x="4917" y="4548"/>
                </a:lnTo>
                <a:lnTo>
                  <a:pt x="4936" y="4509"/>
                </a:lnTo>
                <a:lnTo>
                  <a:pt x="4955" y="4469"/>
                </a:lnTo>
                <a:lnTo>
                  <a:pt x="4971" y="4427"/>
                </a:lnTo>
                <a:lnTo>
                  <a:pt x="4986" y="4385"/>
                </a:lnTo>
                <a:lnTo>
                  <a:pt x="4997" y="4341"/>
                </a:lnTo>
                <a:lnTo>
                  <a:pt x="5008" y="4297"/>
                </a:lnTo>
                <a:lnTo>
                  <a:pt x="5016" y="4252"/>
                </a:lnTo>
                <a:lnTo>
                  <a:pt x="5022" y="4206"/>
                </a:lnTo>
                <a:lnTo>
                  <a:pt x="5025" y="4160"/>
                </a:lnTo>
                <a:lnTo>
                  <a:pt x="5026" y="4113"/>
                </a:lnTo>
                <a:lnTo>
                  <a:pt x="5026" y="914"/>
                </a:lnTo>
                <a:lnTo>
                  <a:pt x="5025" y="867"/>
                </a:lnTo>
                <a:lnTo>
                  <a:pt x="5022" y="821"/>
                </a:lnTo>
                <a:lnTo>
                  <a:pt x="5016" y="775"/>
                </a:lnTo>
                <a:lnTo>
                  <a:pt x="5008" y="730"/>
                </a:lnTo>
                <a:lnTo>
                  <a:pt x="4997" y="686"/>
                </a:lnTo>
                <a:lnTo>
                  <a:pt x="4986" y="642"/>
                </a:lnTo>
                <a:lnTo>
                  <a:pt x="4971" y="599"/>
                </a:lnTo>
                <a:lnTo>
                  <a:pt x="4955" y="558"/>
                </a:lnTo>
                <a:lnTo>
                  <a:pt x="4936" y="518"/>
                </a:lnTo>
                <a:lnTo>
                  <a:pt x="4917" y="478"/>
                </a:lnTo>
                <a:lnTo>
                  <a:pt x="4895" y="440"/>
                </a:lnTo>
                <a:lnTo>
                  <a:pt x="4871" y="404"/>
                </a:lnTo>
                <a:lnTo>
                  <a:pt x="4845" y="368"/>
                </a:lnTo>
                <a:lnTo>
                  <a:pt x="4818" y="333"/>
                </a:lnTo>
                <a:lnTo>
                  <a:pt x="4789" y="300"/>
                </a:lnTo>
                <a:lnTo>
                  <a:pt x="4759" y="268"/>
                </a:lnTo>
                <a:lnTo>
                  <a:pt x="4728" y="238"/>
                </a:lnTo>
                <a:lnTo>
                  <a:pt x="4694" y="209"/>
                </a:lnTo>
                <a:lnTo>
                  <a:pt x="4660" y="182"/>
                </a:lnTo>
                <a:lnTo>
                  <a:pt x="4624" y="156"/>
                </a:lnTo>
                <a:lnTo>
                  <a:pt x="4587" y="133"/>
                </a:lnTo>
                <a:lnTo>
                  <a:pt x="4548" y="111"/>
                </a:lnTo>
                <a:lnTo>
                  <a:pt x="4509" y="90"/>
                </a:lnTo>
                <a:lnTo>
                  <a:pt x="4469" y="72"/>
                </a:lnTo>
                <a:lnTo>
                  <a:pt x="4427" y="56"/>
                </a:lnTo>
                <a:lnTo>
                  <a:pt x="4384" y="42"/>
                </a:lnTo>
                <a:lnTo>
                  <a:pt x="4342" y="29"/>
                </a:lnTo>
                <a:lnTo>
                  <a:pt x="4297" y="19"/>
                </a:lnTo>
                <a:lnTo>
                  <a:pt x="4252" y="11"/>
                </a:lnTo>
                <a:lnTo>
                  <a:pt x="4206" y="5"/>
                </a:lnTo>
                <a:lnTo>
                  <a:pt x="4160" y="1"/>
                </a:lnTo>
                <a:lnTo>
                  <a:pt x="4113" y="0"/>
                </a:lnTo>
                <a:close/>
                <a:moveTo>
                  <a:pt x="4114" y="2971"/>
                </a:moveTo>
                <a:lnTo>
                  <a:pt x="2971" y="2971"/>
                </a:lnTo>
                <a:lnTo>
                  <a:pt x="2971" y="4114"/>
                </a:lnTo>
                <a:lnTo>
                  <a:pt x="2057" y="4114"/>
                </a:lnTo>
                <a:lnTo>
                  <a:pt x="2057" y="2971"/>
                </a:lnTo>
                <a:lnTo>
                  <a:pt x="914" y="2971"/>
                </a:lnTo>
                <a:lnTo>
                  <a:pt x="914" y="2057"/>
                </a:lnTo>
                <a:lnTo>
                  <a:pt x="2057" y="2057"/>
                </a:lnTo>
                <a:lnTo>
                  <a:pt x="2057" y="914"/>
                </a:lnTo>
                <a:lnTo>
                  <a:pt x="2971" y="914"/>
                </a:lnTo>
                <a:lnTo>
                  <a:pt x="2971" y="2057"/>
                </a:lnTo>
                <a:lnTo>
                  <a:pt x="4114" y="2057"/>
                </a:lnTo>
                <a:lnTo>
                  <a:pt x="4114" y="2971"/>
                </a:lnTo>
                <a:close/>
              </a:path>
            </a:pathLst>
          </a:custGeom>
          <a:solidFill>
            <a:srgbClr val="0E0BA4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/>
            <a:endParaRPr lang="zh-CN" altLang="en-US">
              <a:solidFill>
                <a:srgbClr val="0E0BA4"/>
              </a:solidFill>
            </a:endParaRPr>
          </a:p>
        </p:txBody>
      </p:sp>
      <p:sp>
        <p:nvSpPr>
          <p:cNvPr id="55" name="KSO_Shape"/>
          <p:cNvSpPr>
            <a:spLocks noChangeAspect="1"/>
          </p:cNvSpPr>
          <p:nvPr/>
        </p:nvSpPr>
        <p:spPr bwMode="auto">
          <a:xfrm>
            <a:off x="5794957" y="4243556"/>
            <a:ext cx="252421" cy="252000"/>
          </a:xfrm>
          <a:custGeom>
            <a:avLst/>
            <a:gdLst>
              <a:gd name="T0" fmla="*/ 346433 w 5026"/>
              <a:gd name="T1" fmla="*/ 0 h 5027"/>
              <a:gd name="T2" fmla="*/ 293748 w 5026"/>
              <a:gd name="T3" fmla="*/ 4164 h 5027"/>
              <a:gd name="T4" fmla="*/ 243337 w 5026"/>
              <a:gd name="T5" fmla="*/ 15897 h 5027"/>
              <a:gd name="T6" fmla="*/ 196337 w 5026"/>
              <a:gd name="T7" fmla="*/ 34065 h 5027"/>
              <a:gd name="T8" fmla="*/ 153128 w 5026"/>
              <a:gd name="T9" fmla="*/ 59046 h 5027"/>
              <a:gd name="T10" fmla="*/ 113709 w 5026"/>
              <a:gd name="T11" fmla="*/ 90083 h 5027"/>
              <a:gd name="T12" fmla="*/ 79217 w 5026"/>
              <a:gd name="T13" fmla="*/ 126041 h 5027"/>
              <a:gd name="T14" fmla="*/ 50411 w 5026"/>
              <a:gd name="T15" fmla="*/ 166541 h 5027"/>
              <a:gd name="T16" fmla="*/ 27290 w 5026"/>
              <a:gd name="T17" fmla="*/ 211204 h 5027"/>
              <a:gd name="T18" fmla="*/ 10992 w 5026"/>
              <a:gd name="T19" fmla="*/ 259652 h 5027"/>
              <a:gd name="T20" fmla="*/ 1895 w 5026"/>
              <a:gd name="T21" fmla="*/ 310750 h 5027"/>
              <a:gd name="T22" fmla="*/ 0 w 5026"/>
              <a:gd name="T23" fmla="*/ 1556777 h 5027"/>
              <a:gd name="T24" fmla="*/ 1895 w 5026"/>
              <a:gd name="T25" fmla="*/ 1591978 h 5027"/>
              <a:gd name="T26" fmla="*/ 10992 w 5026"/>
              <a:gd name="T27" fmla="*/ 1643076 h 5027"/>
              <a:gd name="T28" fmla="*/ 27290 w 5026"/>
              <a:gd name="T29" fmla="*/ 1691524 h 5027"/>
              <a:gd name="T30" fmla="*/ 50411 w 5026"/>
              <a:gd name="T31" fmla="*/ 1736566 h 5027"/>
              <a:gd name="T32" fmla="*/ 79217 w 5026"/>
              <a:gd name="T33" fmla="*/ 1777065 h 5027"/>
              <a:gd name="T34" fmla="*/ 113709 w 5026"/>
              <a:gd name="T35" fmla="*/ 1812645 h 5027"/>
              <a:gd name="T36" fmla="*/ 153128 w 5026"/>
              <a:gd name="T37" fmla="*/ 1843682 h 5027"/>
              <a:gd name="T38" fmla="*/ 196337 w 5026"/>
              <a:gd name="T39" fmla="*/ 1868663 h 5027"/>
              <a:gd name="T40" fmla="*/ 243337 w 5026"/>
              <a:gd name="T41" fmla="*/ 1887209 h 5027"/>
              <a:gd name="T42" fmla="*/ 293748 w 5026"/>
              <a:gd name="T43" fmla="*/ 1898564 h 5027"/>
              <a:gd name="T44" fmla="*/ 346433 w 5026"/>
              <a:gd name="T45" fmla="*/ 1902728 h 5027"/>
              <a:gd name="T46" fmla="*/ 1576761 w 5026"/>
              <a:gd name="T47" fmla="*/ 1901971 h 5027"/>
              <a:gd name="T48" fmla="*/ 1628688 w 5026"/>
              <a:gd name="T49" fmla="*/ 1895536 h 5027"/>
              <a:gd name="T50" fmla="*/ 1677962 w 5026"/>
              <a:gd name="T51" fmla="*/ 1881532 h 5027"/>
              <a:gd name="T52" fmla="*/ 1723824 w 5026"/>
              <a:gd name="T53" fmla="*/ 1861093 h 5027"/>
              <a:gd name="T54" fmla="*/ 1766275 w 5026"/>
              <a:gd name="T55" fmla="*/ 1834219 h 5027"/>
              <a:gd name="T56" fmla="*/ 1803799 w 5026"/>
              <a:gd name="T57" fmla="*/ 1801290 h 5027"/>
              <a:gd name="T58" fmla="*/ 1836396 w 5026"/>
              <a:gd name="T59" fmla="*/ 1763818 h 5027"/>
              <a:gd name="T60" fmla="*/ 1863686 w 5026"/>
              <a:gd name="T61" fmla="*/ 1721426 h 5027"/>
              <a:gd name="T62" fmla="*/ 1884153 w 5026"/>
              <a:gd name="T63" fmla="*/ 1675627 h 5027"/>
              <a:gd name="T64" fmla="*/ 1898177 w 5026"/>
              <a:gd name="T65" fmla="*/ 1626422 h 5027"/>
              <a:gd name="T66" fmla="*/ 1904621 w 5026"/>
              <a:gd name="T67" fmla="*/ 1574567 h 5027"/>
              <a:gd name="T68" fmla="*/ 1905000 w 5026"/>
              <a:gd name="T69" fmla="*/ 345951 h 5027"/>
              <a:gd name="T70" fmla="*/ 1901210 w 5026"/>
              <a:gd name="T71" fmla="*/ 293339 h 5027"/>
              <a:gd name="T72" fmla="*/ 1889839 w 5026"/>
              <a:gd name="T73" fmla="*/ 242998 h 5027"/>
              <a:gd name="T74" fmla="*/ 1870887 w 5026"/>
              <a:gd name="T75" fmla="*/ 196064 h 5027"/>
              <a:gd name="T76" fmla="*/ 1846250 w 5026"/>
              <a:gd name="T77" fmla="*/ 152915 h 5027"/>
              <a:gd name="T78" fmla="*/ 1815170 w 5026"/>
              <a:gd name="T79" fmla="*/ 113551 h 5027"/>
              <a:gd name="T80" fmla="*/ 1779162 w 5026"/>
              <a:gd name="T81" fmla="*/ 79107 h 5027"/>
              <a:gd name="T82" fmla="*/ 1738606 w 5026"/>
              <a:gd name="T83" fmla="*/ 50341 h 5027"/>
              <a:gd name="T84" fmla="*/ 1693881 w 5026"/>
              <a:gd name="T85" fmla="*/ 27252 h 5027"/>
              <a:gd name="T86" fmla="*/ 1645744 w 5026"/>
              <a:gd name="T87" fmla="*/ 10977 h 5027"/>
              <a:gd name="T88" fmla="*/ 1594196 w 5026"/>
              <a:gd name="T89" fmla="*/ 1893 h 5027"/>
              <a:gd name="T90" fmla="*/ 1559326 w 5026"/>
              <a:gd name="T91" fmla="*/ 1124529 h 5027"/>
              <a:gd name="T92" fmla="*/ 779663 w 5026"/>
              <a:gd name="T93" fmla="*/ 1557156 h 5027"/>
              <a:gd name="T94" fmla="*/ 346433 w 5026"/>
              <a:gd name="T95" fmla="*/ 778578 h 5027"/>
              <a:gd name="T96" fmla="*/ 1126095 w 5026"/>
              <a:gd name="T97" fmla="*/ 345951 h 5027"/>
              <a:gd name="T98" fmla="*/ 1559326 w 5026"/>
              <a:gd name="T99" fmla="*/ 1124529 h 5027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</a:gdLst>
            <a:ahLst/>
            <a:cxnLst>
              <a:cxn ang="T100">
                <a:pos x="T0" y="T1"/>
              </a:cxn>
              <a:cxn ang="T101">
                <a:pos x="T2" y="T3"/>
              </a:cxn>
              <a:cxn ang="T102">
                <a:pos x="T4" y="T5"/>
              </a:cxn>
              <a:cxn ang="T103">
                <a:pos x="T6" y="T7"/>
              </a:cxn>
              <a:cxn ang="T104">
                <a:pos x="T8" y="T9"/>
              </a:cxn>
              <a:cxn ang="T105">
                <a:pos x="T10" y="T11"/>
              </a:cxn>
              <a:cxn ang="T106">
                <a:pos x="T12" y="T13"/>
              </a:cxn>
              <a:cxn ang="T107">
                <a:pos x="T14" y="T15"/>
              </a:cxn>
              <a:cxn ang="T108">
                <a:pos x="T16" y="T17"/>
              </a:cxn>
              <a:cxn ang="T109">
                <a:pos x="T18" y="T19"/>
              </a:cxn>
              <a:cxn ang="T110">
                <a:pos x="T20" y="T21"/>
              </a:cxn>
              <a:cxn ang="T111">
                <a:pos x="T22" y="T23"/>
              </a:cxn>
              <a:cxn ang="T112">
                <a:pos x="T24" y="T25"/>
              </a:cxn>
              <a:cxn ang="T113">
                <a:pos x="T26" y="T27"/>
              </a:cxn>
              <a:cxn ang="T114">
                <a:pos x="T28" y="T29"/>
              </a:cxn>
              <a:cxn ang="T115">
                <a:pos x="T30" y="T31"/>
              </a:cxn>
              <a:cxn ang="T116">
                <a:pos x="T32" y="T33"/>
              </a:cxn>
              <a:cxn ang="T117">
                <a:pos x="T34" y="T35"/>
              </a:cxn>
              <a:cxn ang="T118">
                <a:pos x="T36" y="T37"/>
              </a:cxn>
              <a:cxn ang="T119">
                <a:pos x="T38" y="T39"/>
              </a:cxn>
              <a:cxn ang="T120">
                <a:pos x="T40" y="T41"/>
              </a:cxn>
              <a:cxn ang="T121">
                <a:pos x="T42" y="T43"/>
              </a:cxn>
              <a:cxn ang="T122">
                <a:pos x="T44" y="T45"/>
              </a:cxn>
              <a:cxn ang="T123">
                <a:pos x="T46" y="T47"/>
              </a:cxn>
              <a:cxn ang="T124">
                <a:pos x="T48" y="T49"/>
              </a:cxn>
              <a:cxn ang="T125">
                <a:pos x="T50" y="T51"/>
              </a:cxn>
              <a:cxn ang="T126">
                <a:pos x="T52" y="T53"/>
              </a:cxn>
              <a:cxn ang="T127">
                <a:pos x="T54" y="T55"/>
              </a:cxn>
              <a:cxn ang="T128">
                <a:pos x="T56" y="T57"/>
              </a:cxn>
              <a:cxn ang="T129">
                <a:pos x="T58" y="T59"/>
              </a:cxn>
              <a:cxn ang="T130">
                <a:pos x="T60" y="T61"/>
              </a:cxn>
              <a:cxn ang="T131">
                <a:pos x="T62" y="T63"/>
              </a:cxn>
              <a:cxn ang="T132">
                <a:pos x="T64" y="T65"/>
              </a:cxn>
              <a:cxn ang="T133">
                <a:pos x="T66" y="T67"/>
              </a:cxn>
              <a:cxn ang="T134">
                <a:pos x="T68" y="T69"/>
              </a:cxn>
              <a:cxn ang="T135">
                <a:pos x="T70" y="T71"/>
              </a:cxn>
              <a:cxn ang="T136">
                <a:pos x="T72" y="T73"/>
              </a:cxn>
              <a:cxn ang="T137">
                <a:pos x="T74" y="T75"/>
              </a:cxn>
              <a:cxn ang="T138">
                <a:pos x="T76" y="T77"/>
              </a:cxn>
              <a:cxn ang="T139">
                <a:pos x="T78" y="T79"/>
              </a:cxn>
              <a:cxn ang="T140">
                <a:pos x="T80" y="T81"/>
              </a:cxn>
              <a:cxn ang="T141">
                <a:pos x="T82" y="T83"/>
              </a:cxn>
              <a:cxn ang="T142">
                <a:pos x="T84" y="T85"/>
              </a:cxn>
              <a:cxn ang="T143">
                <a:pos x="T86" y="T87"/>
              </a:cxn>
              <a:cxn ang="T144">
                <a:pos x="T88" y="T89"/>
              </a:cxn>
              <a:cxn ang="T145">
                <a:pos x="T90" y="T91"/>
              </a:cxn>
              <a:cxn ang="T146">
                <a:pos x="T92" y="T93"/>
              </a:cxn>
              <a:cxn ang="T147">
                <a:pos x="T94" y="T95"/>
              </a:cxn>
              <a:cxn ang="T148">
                <a:pos x="T96" y="T97"/>
              </a:cxn>
              <a:cxn ang="T149">
                <a:pos x="T98" y="T99"/>
              </a:cxn>
            </a:cxnLst>
            <a:rect l="0" t="0" r="r" b="b"/>
            <a:pathLst>
              <a:path w="5026" h="5027">
                <a:moveTo>
                  <a:pt x="4113" y="0"/>
                </a:moveTo>
                <a:lnTo>
                  <a:pt x="914" y="0"/>
                </a:lnTo>
                <a:lnTo>
                  <a:pt x="867" y="1"/>
                </a:lnTo>
                <a:lnTo>
                  <a:pt x="821" y="5"/>
                </a:lnTo>
                <a:lnTo>
                  <a:pt x="775" y="11"/>
                </a:lnTo>
                <a:lnTo>
                  <a:pt x="730" y="19"/>
                </a:lnTo>
                <a:lnTo>
                  <a:pt x="686" y="29"/>
                </a:lnTo>
                <a:lnTo>
                  <a:pt x="642" y="42"/>
                </a:lnTo>
                <a:lnTo>
                  <a:pt x="599" y="56"/>
                </a:lnTo>
                <a:lnTo>
                  <a:pt x="558" y="72"/>
                </a:lnTo>
                <a:lnTo>
                  <a:pt x="518" y="90"/>
                </a:lnTo>
                <a:lnTo>
                  <a:pt x="478" y="111"/>
                </a:lnTo>
                <a:lnTo>
                  <a:pt x="440" y="133"/>
                </a:lnTo>
                <a:lnTo>
                  <a:pt x="404" y="156"/>
                </a:lnTo>
                <a:lnTo>
                  <a:pt x="368" y="182"/>
                </a:lnTo>
                <a:lnTo>
                  <a:pt x="333" y="209"/>
                </a:lnTo>
                <a:lnTo>
                  <a:pt x="300" y="238"/>
                </a:lnTo>
                <a:lnTo>
                  <a:pt x="268" y="268"/>
                </a:lnTo>
                <a:lnTo>
                  <a:pt x="238" y="300"/>
                </a:lnTo>
                <a:lnTo>
                  <a:pt x="209" y="333"/>
                </a:lnTo>
                <a:lnTo>
                  <a:pt x="181" y="368"/>
                </a:lnTo>
                <a:lnTo>
                  <a:pt x="156" y="404"/>
                </a:lnTo>
                <a:lnTo>
                  <a:pt x="133" y="440"/>
                </a:lnTo>
                <a:lnTo>
                  <a:pt x="111" y="478"/>
                </a:lnTo>
                <a:lnTo>
                  <a:pt x="90" y="518"/>
                </a:lnTo>
                <a:lnTo>
                  <a:pt x="72" y="558"/>
                </a:lnTo>
                <a:lnTo>
                  <a:pt x="56" y="599"/>
                </a:lnTo>
                <a:lnTo>
                  <a:pt x="42" y="642"/>
                </a:lnTo>
                <a:lnTo>
                  <a:pt x="29" y="686"/>
                </a:lnTo>
                <a:lnTo>
                  <a:pt x="19" y="730"/>
                </a:lnTo>
                <a:lnTo>
                  <a:pt x="11" y="775"/>
                </a:lnTo>
                <a:lnTo>
                  <a:pt x="5" y="821"/>
                </a:lnTo>
                <a:lnTo>
                  <a:pt x="1" y="867"/>
                </a:lnTo>
                <a:lnTo>
                  <a:pt x="0" y="914"/>
                </a:lnTo>
                <a:lnTo>
                  <a:pt x="0" y="4113"/>
                </a:lnTo>
                <a:lnTo>
                  <a:pt x="1" y="4160"/>
                </a:lnTo>
                <a:lnTo>
                  <a:pt x="5" y="4206"/>
                </a:lnTo>
                <a:lnTo>
                  <a:pt x="11" y="4252"/>
                </a:lnTo>
                <a:lnTo>
                  <a:pt x="19" y="4297"/>
                </a:lnTo>
                <a:lnTo>
                  <a:pt x="29" y="4341"/>
                </a:lnTo>
                <a:lnTo>
                  <a:pt x="42" y="4385"/>
                </a:lnTo>
                <a:lnTo>
                  <a:pt x="56" y="4427"/>
                </a:lnTo>
                <a:lnTo>
                  <a:pt x="72" y="4469"/>
                </a:lnTo>
                <a:lnTo>
                  <a:pt x="90" y="4509"/>
                </a:lnTo>
                <a:lnTo>
                  <a:pt x="111" y="4548"/>
                </a:lnTo>
                <a:lnTo>
                  <a:pt x="133" y="4588"/>
                </a:lnTo>
                <a:lnTo>
                  <a:pt x="156" y="4624"/>
                </a:lnTo>
                <a:lnTo>
                  <a:pt x="181" y="4660"/>
                </a:lnTo>
                <a:lnTo>
                  <a:pt x="209" y="4695"/>
                </a:lnTo>
                <a:lnTo>
                  <a:pt x="238" y="4728"/>
                </a:lnTo>
                <a:lnTo>
                  <a:pt x="268" y="4759"/>
                </a:lnTo>
                <a:lnTo>
                  <a:pt x="300" y="4789"/>
                </a:lnTo>
                <a:lnTo>
                  <a:pt x="333" y="4818"/>
                </a:lnTo>
                <a:lnTo>
                  <a:pt x="368" y="4846"/>
                </a:lnTo>
                <a:lnTo>
                  <a:pt x="404" y="4871"/>
                </a:lnTo>
                <a:lnTo>
                  <a:pt x="440" y="4895"/>
                </a:lnTo>
                <a:lnTo>
                  <a:pt x="478" y="4917"/>
                </a:lnTo>
                <a:lnTo>
                  <a:pt x="518" y="4937"/>
                </a:lnTo>
                <a:lnTo>
                  <a:pt x="558" y="4955"/>
                </a:lnTo>
                <a:lnTo>
                  <a:pt x="599" y="4971"/>
                </a:lnTo>
                <a:lnTo>
                  <a:pt x="642" y="4986"/>
                </a:lnTo>
                <a:lnTo>
                  <a:pt x="686" y="4999"/>
                </a:lnTo>
                <a:lnTo>
                  <a:pt x="730" y="5008"/>
                </a:lnTo>
                <a:lnTo>
                  <a:pt x="775" y="5016"/>
                </a:lnTo>
                <a:lnTo>
                  <a:pt x="821" y="5022"/>
                </a:lnTo>
                <a:lnTo>
                  <a:pt x="867" y="5025"/>
                </a:lnTo>
                <a:lnTo>
                  <a:pt x="914" y="5027"/>
                </a:lnTo>
                <a:lnTo>
                  <a:pt x="4113" y="5027"/>
                </a:lnTo>
                <a:lnTo>
                  <a:pt x="4160" y="5025"/>
                </a:lnTo>
                <a:lnTo>
                  <a:pt x="4206" y="5022"/>
                </a:lnTo>
                <a:lnTo>
                  <a:pt x="4252" y="5016"/>
                </a:lnTo>
                <a:lnTo>
                  <a:pt x="4297" y="5008"/>
                </a:lnTo>
                <a:lnTo>
                  <a:pt x="4342" y="4999"/>
                </a:lnTo>
                <a:lnTo>
                  <a:pt x="4384" y="4986"/>
                </a:lnTo>
                <a:lnTo>
                  <a:pt x="4427" y="4971"/>
                </a:lnTo>
                <a:lnTo>
                  <a:pt x="4469" y="4955"/>
                </a:lnTo>
                <a:lnTo>
                  <a:pt x="4509" y="4937"/>
                </a:lnTo>
                <a:lnTo>
                  <a:pt x="4548" y="4917"/>
                </a:lnTo>
                <a:lnTo>
                  <a:pt x="4587" y="4895"/>
                </a:lnTo>
                <a:lnTo>
                  <a:pt x="4624" y="4871"/>
                </a:lnTo>
                <a:lnTo>
                  <a:pt x="4660" y="4846"/>
                </a:lnTo>
                <a:lnTo>
                  <a:pt x="4694" y="4818"/>
                </a:lnTo>
                <a:lnTo>
                  <a:pt x="4728" y="4789"/>
                </a:lnTo>
                <a:lnTo>
                  <a:pt x="4759" y="4759"/>
                </a:lnTo>
                <a:lnTo>
                  <a:pt x="4789" y="4728"/>
                </a:lnTo>
                <a:lnTo>
                  <a:pt x="4818" y="4695"/>
                </a:lnTo>
                <a:lnTo>
                  <a:pt x="4845" y="4660"/>
                </a:lnTo>
                <a:lnTo>
                  <a:pt x="4871" y="4624"/>
                </a:lnTo>
                <a:lnTo>
                  <a:pt x="4895" y="4588"/>
                </a:lnTo>
                <a:lnTo>
                  <a:pt x="4917" y="4548"/>
                </a:lnTo>
                <a:lnTo>
                  <a:pt x="4936" y="4509"/>
                </a:lnTo>
                <a:lnTo>
                  <a:pt x="4955" y="4469"/>
                </a:lnTo>
                <a:lnTo>
                  <a:pt x="4971" y="4427"/>
                </a:lnTo>
                <a:lnTo>
                  <a:pt x="4986" y="4385"/>
                </a:lnTo>
                <a:lnTo>
                  <a:pt x="4997" y="4341"/>
                </a:lnTo>
                <a:lnTo>
                  <a:pt x="5008" y="4297"/>
                </a:lnTo>
                <a:lnTo>
                  <a:pt x="5016" y="4252"/>
                </a:lnTo>
                <a:lnTo>
                  <a:pt x="5022" y="4206"/>
                </a:lnTo>
                <a:lnTo>
                  <a:pt x="5025" y="4160"/>
                </a:lnTo>
                <a:lnTo>
                  <a:pt x="5026" y="4113"/>
                </a:lnTo>
                <a:lnTo>
                  <a:pt x="5026" y="914"/>
                </a:lnTo>
                <a:lnTo>
                  <a:pt x="5025" y="867"/>
                </a:lnTo>
                <a:lnTo>
                  <a:pt x="5022" y="821"/>
                </a:lnTo>
                <a:lnTo>
                  <a:pt x="5016" y="775"/>
                </a:lnTo>
                <a:lnTo>
                  <a:pt x="5008" y="730"/>
                </a:lnTo>
                <a:lnTo>
                  <a:pt x="4997" y="686"/>
                </a:lnTo>
                <a:lnTo>
                  <a:pt x="4986" y="642"/>
                </a:lnTo>
                <a:lnTo>
                  <a:pt x="4971" y="599"/>
                </a:lnTo>
                <a:lnTo>
                  <a:pt x="4955" y="558"/>
                </a:lnTo>
                <a:lnTo>
                  <a:pt x="4936" y="518"/>
                </a:lnTo>
                <a:lnTo>
                  <a:pt x="4917" y="478"/>
                </a:lnTo>
                <a:lnTo>
                  <a:pt x="4895" y="440"/>
                </a:lnTo>
                <a:lnTo>
                  <a:pt x="4871" y="404"/>
                </a:lnTo>
                <a:lnTo>
                  <a:pt x="4845" y="368"/>
                </a:lnTo>
                <a:lnTo>
                  <a:pt x="4818" y="333"/>
                </a:lnTo>
                <a:lnTo>
                  <a:pt x="4789" y="300"/>
                </a:lnTo>
                <a:lnTo>
                  <a:pt x="4759" y="268"/>
                </a:lnTo>
                <a:lnTo>
                  <a:pt x="4728" y="238"/>
                </a:lnTo>
                <a:lnTo>
                  <a:pt x="4694" y="209"/>
                </a:lnTo>
                <a:lnTo>
                  <a:pt x="4660" y="182"/>
                </a:lnTo>
                <a:lnTo>
                  <a:pt x="4624" y="156"/>
                </a:lnTo>
                <a:lnTo>
                  <a:pt x="4587" y="133"/>
                </a:lnTo>
                <a:lnTo>
                  <a:pt x="4548" y="111"/>
                </a:lnTo>
                <a:lnTo>
                  <a:pt x="4509" y="90"/>
                </a:lnTo>
                <a:lnTo>
                  <a:pt x="4469" y="72"/>
                </a:lnTo>
                <a:lnTo>
                  <a:pt x="4427" y="56"/>
                </a:lnTo>
                <a:lnTo>
                  <a:pt x="4384" y="42"/>
                </a:lnTo>
                <a:lnTo>
                  <a:pt x="4342" y="29"/>
                </a:lnTo>
                <a:lnTo>
                  <a:pt x="4297" y="19"/>
                </a:lnTo>
                <a:lnTo>
                  <a:pt x="4252" y="11"/>
                </a:lnTo>
                <a:lnTo>
                  <a:pt x="4206" y="5"/>
                </a:lnTo>
                <a:lnTo>
                  <a:pt x="4160" y="1"/>
                </a:lnTo>
                <a:lnTo>
                  <a:pt x="4113" y="0"/>
                </a:lnTo>
                <a:close/>
                <a:moveTo>
                  <a:pt x="4114" y="2971"/>
                </a:moveTo>
                <a:lnTo>
                  <a:pt x="2971" y="2971"/>
                </a:lnTo>
                <a:lnTo>
                  <a:pt x="2971" y="4114"/>
                </a:lnTo>
                <a:lnTo>
                  <a:pt x="2057" y="4114"/>
                </a:lnTo>
                <a:lnTo>
                  <a:pt x="2057" y="2971"/>
                </a:lnTo>
                <a:lnTo>
                  <a:pt x="914" y="2971"/>
                </a:lnTo>
                <a:lnTo>
                  <a:pt x="914" y="2057"/>
                </a:lnTo>
                <a:lnTo>
                  <a:pt x="2057" y="2057"/>
                </a:lnTo>
                <a:lnTo>
                  <a:pt x="2057" y="914"/>
                </a:lnTo>
                <a:lnTo>
                  <a:pt x="2971" y="914"/>
                </a:lnTo>
                <a:lnTo>
                  <a:pt x="2971" y="2057"/>
                </a:lnTo>
                <a:lnTo>
                  <a:pt x="4114" y="2057"/>
                </a:lnTo>
                <a:lnTo>
                  <a:pt x="4114" y="2971"/>
                </a:lnTo>
                <a:close/>
              </a:path>
            </a:pathLst>
          </a:custGeom>
          <a:solidFill>
            <a:srgbClr val="0E0BA4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/>
            <a:endParaRPr lang="zh-CN" altLang="en-US">
              <a:solidFill>
                <a:srgbClr val="0E0BA4"/>
              </a:solidFill>
            </a:endParaRPr>
          </a:p>
        </p:txBody>
      </p:sp>
      <p:sp>
        <p:nvSpPr>
          <p:cNvPr id="56" name="KSO_Shape"/>
          <p:cNvSpPr>
            <a:spLocks noChangeAspect="1"/>
          </p:cNvSpPr>
          <p:nvPr/>
        </p:nvSpPr>
        <p:spPr bwMode="auto">
          <a:xfrm>
            <a:off x="7734882" y="4243556"/>
            <a:ext cx="252421" cy="252000"/>
          </a:xfrm>
          <a:custGeom>
            <a:avLst/>
            <a:gdLst>
              <a:gd name="T0" fmla="*/ 346433 w 5026"/>
              <a:gd name="T1" fmla="*/ 0 h 5027"/>
              <a:gd name="T2" fmla="*/ 293748 w 5026"/>
              <a:gd name="T3" fmla="*/ 4164 h 5027"/>
              <a:gd name="T4" fmla="*/ 243337 w 5026"/>
              <a:gd name="T5" fmla="*/ 15897 h 5027"/>
              <a:gd name="T6" fmla="*/ 196337 w 5026"/>
              <a:gd name="T7" fmla="*/ 34065 h 5027"/>
              <a:gd name="T8" fmla="*/ 153128 w 5026"/>
              <a:gd name="T9" fmla="*/ 59046 h 5027"/>
              <a:gd name="T10" fmla="*/ 113709 w 5026"/>
              <a:gd name="T11" fmla="*/ 90083 h 5027"/>
              <a:gd name="T12" fmla="*/ 79217 w 5026"/>
              <a:gd name="T13" fmla="*/ 126041 h 5027"/>
              <a:gd name="T14" fmla="*/ 50411 w 5026"/>
              <a:gd name="T15" fmla="*/ 166541 h 5027"/>
              <a:gd name="T16" fmla="*/ 27290 w 5026"/>
              <a:gd name="T17" fmla="*/ 211204 h 5027"/>
              <a:gd name="T18" fmla="*/ 10992 w 5026"/>
              <a:gd name="T19" fmla="*/ 259652 h 5027"/>
              <a:gd name="T20" fmla="*/ 1895 w 5026"/>
              <a:gd name="T21" fmla="*/ 310750 h 5027"/>
              <a:gd name="T22" fmla="*/ 0 w 5026"/>
              <a:gd name="T23" fmla="*/ 1556777 h 5027"/>
              <a:gd name="T24" fmla="*/ 1895 w 5026"/>
              <a:gd name="T25" fmla="*/ 1591978 h 5027"/>
              <a:gd name="T26" fmla="*/ 10992 w 5026"/>
              <a:gd name="T27" fmla="*/ 1643076 h 5027"/>
              <a:gd name="T28" fmla="*/ 27290 w 5026"/>
              <a:gd name="T29" fmla="*/ 1691524 h 5027"/>
              <a:gd name="T30" fmla="*/ 50411 w 5026"/>
              <a:gd name="T31" fmla="*/ 1736566 h 5027"/>
              <a:gd name="T32" fmla="*/ 79217 w 5026"/>
              <a:gd name="T33" fmla="*/ 1777065 h 5027"/>
              <a:gd name="T34" fmla="*/ 113709 w 5026"/>
              <a:gd name="T35" fmla="*/ 1812645 h 5027"/>
              <a:gd name="T36" fmla="*/ 153128 w 5026"/>
              <a:gd name="T37" fmla="*/ 1843682 h 5027"/>
              <a:gd name="T38" fmla="*/ 196337 w 5026"/>
              <a:gd name="T39" fmla="*/ 1868663 h 5027"/>
              <a:gd name="T40" fmla="*/ 243337 w 5026"/>
              <a:gd name="T41" fmla="*/ 1887209 h 5027"/>
              <a:gd name="T42" fmla="*/ 293748 w 5026"/>
              <a:gd name="T43" fmla="*/ 1898564 h 5027"/>
              <a:gd name="T44" fmla="*/ 346433 w 5026"/>
              <a:gd name="T45" fmla="*/ 1902728 h 5027"/>
              <a:gd name="T46" fmla="*/ 1576761 w 5026"/>
              <a:gd name="T47" fmla="*/ 1901971 h 5027"/>
              <a:gd name="T48" fmla="*/ 1628688 w 5026"/>
              <a:gd name="T49" fmla="*/ 1895536 h 5027"/>
              <a:gd name="T50" fmla="*/ 1677962 w 5026"/>
              <a:gd name="T51" fmla="*/ 1881532 h 5027"/>
              <a:gd name="T52" fmla="*/ 1723824 w 5026"/>
              <a:gd name="T53" fmla="*/ 1861093 h 5027"/>
              <a:gd name="T54" fmla="*/ 1766275 w 5026"/>
              <a:gd name="T55" fmla="*/ 1834219 h 5027"/>
              <a:gd name="T56" fmla="*/ 1803799 w 5026"/>
              <a:gd name="T57" fmla="*/ 1801290 h 5027"/>
              <a:gd name="T58" fmla="*/ 1836396 w 5026"/>
              <a:gd name="T59" fmla="*/ 1763818 h 5027"/>
              <a:gd name="T60" fmla="*/ 1863686 w 5026"/>
              <a:gd name="T61" fmla="*/ 1721426 h 5027"/>
              <a:gd name="T62" fmla="*/ 1884153 w 5026"/>
              <a:gd name="T63" fmla="*/ 1675627 h 5027"/>
              <a:gd name="T64" fmla="*/ 1898177 w 5026"/>
              <a:gd name="T65" fmla="*/ 1626422 h 5027"/>
              <a:gd name="T66" fmla="*/ 1904621 w 5026"/>
              <a:gd name="T67" fmla="*/ 1574567 h 5027"/>
              <a:gd name="T68" fmla="*/ 1905000 w 5026"/>
              <a:gd name="T69" fmla="*/ 345951 h 5027"/>
              <a:gd name="T70" fmla="*/ 1901210 w 5026"/>
              <a:gd name="T71" fmla="*/ 293339 h 5027"/>
              <a:gd name="T72" fmla="*/ 1889839 w 5026"/>
              <a:gd name="T73" fmla="*/ 242998 h 5027"/>
              <a:gd name="T74" fmla="*/ 1870887 w 5026"/>
              <a:gd name="T75" fmla="*/ 196064 h 5027"/>
              <a:gd name="T76" fmla="*/ 1846250 w 5026"/>
              <a:gd name="T77" fmla="*/ 152915 h 5027"/>
              <a:gd name="T78" fmla="*/ 1815170 w 5026"/>
              <a:gd name="T79" fmla="*/ 113551 h 5027"/>
              <a:gd name="T80" fmla="*/ 1779162 w 5026"/>
              <a:gd name="T81" fmla="*/ 79107 h 5027"/>
              <a:gd name="T82" fmla="*/ 1738606 w 5026"/>
              <a:gd name="T83" fmla="*/ 50341 h 5027"/>
              <a:gd name="T84" fmla="*/ 1693881 w 5026"/>
              <a:gd name="T85" fmla="*/ 27252 h 5027"/>
              <a:gd name="T86" fmla="*/ 1645744 w 5026"/>
              <a:gd name="T87" fmla="*/ 10977 h 5027"/>
              <a:gd name="T88" fmla="*/ 1594196 w 5026"/>
              <a:gd name="T89" fmla="*/ 1893 h 5027"/>
              <a:gd name="T90" fmla="*/ 1559326 w 5026"/>
              <a:gd name="T91" fmla="*/ 1124529 h 5027"/>
              <a:gd name="T92" fmla="*/ 779663 w 5026"/>
              <a:gd name="T93" fmla="*/ 1557156 h 5027"/>
              <a:gd name="T94" fmla="*/ 346433 w 5026"/>
              <a:gd name="T95" fmla="*/ 778578 h 5027"/>
              <a:gd name="T96" fmla="*/ 1126095 w 5026"/>
              <a:gd name="T97" fmla="*/ 345951 h 5027"/>
              <a:gd name="T98" fmla="*/ 1559326 w 5026"/>
              <a:gd name="T99" fmla="*/ 1124529 h 5027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</a:gdLst>
            <a:ahLst/>
            <a:cxnLst>
              <a:cxn ang="T100">
                <a:pos x="T0" y="T1"/>
              </a:cxn>
              <a:cxn ang="T101">
                <a:pos x="T2" y="T3"/>
              </a:cxn>
              <a:cxn ang="T102">
                <a:pos x="T4" y="T5"/>
              </a:cxn>
              <a:cxn ang="T103">
                <a:pos x="T6" y="T7"/>
              </a:cxn>
              <a:cxn ang="T104">
                <a:pos x="T8" y="T9"/>
              </a:cxn>
              <a:cxn ang="T105">
                <a:pos x="T10" y="T11"/>
              </a:cxn>
              <a:cxn ang="T106">
                <a:pos x="T12" y="T13"/>
              </a:cxn>
              <a:cxn ang="T107">
                <a:pos x="T14" y="T15"/>
              </a:cxn>
              <a:cxn ang="T108">
                <a:pos x="T16" y="T17"/>
              </a:cxn>
              <a:cxn ang="T109">
                <a:pos x="T18" y="T19"/>
              </a:cxn>
              <a:cxn ang="T110">
                <a:pos x="T20" y="T21"/>
              </a:cxn>
              <a:cxn ang="T111">
                <a:pos x="T22" y="T23"/>
              </a:cxn>
              <a:cxn ang="T112">
                <a:pos x="T24" y="T25"/>
              </a:cxn>
              <a:cxn ang="T113">
                <a:pos x="T26" y="T27"/>
              </a:cxn>
              <a:cxn ang="T114">
                <a:pos x="T28" y="T29"/>
              </a:cxn>
              <a:cxn ang="T115">
                <a:pos x="T30" y="T31"/>
              </a:cxn>
              <a:cxn ang="T116">
                <a:pos x="T32" y="T33"/>
              </a:cxn>
              <a:cxn ang="T117">
                <a:pos x="T34" y="T35"/>
              </a:cxn>
              <a:cxn ang="T118">
                <a:pos x="T36" y="T37"/>
              </a:cxn>
              <a:cxn ang="T119">
                <a:pos x="T38" y="T39"/>
              </a:cxn>
              <a:cxn ang="T120">
                <a:pos x="T40" y="T41"/>
              </a:cxn>
              <a:cxn ang="T121">
                <a:pos x="T42" y="T43"/>
              </a:cxn>
              <a:cxn ang="T122">
                <a:pos x="T44" y="T45"/>
              </a:cxn>
              <a:cxn ang="T123">
                <a:pos x="T46" y="T47"/>
              </a:cxn>
              <a:cxn ang="T124">
                <a:pos x="T48" y="T49"/>
              </a:cxn>
              <a:cxn ang="T125">
                <a:pos x="T50" y="T51"/>
              </a:cxn>
              <a:cxn ang="T126">
                <a:pos x="T52" y="T53"/>
              </a:cxn>
              <a:cxn ang="T127">
                <a:pos x="T54" y="T55"/>
              </a:cxn>
              <a:cxn ang="T128">
                <a:pos x="T56" y="T57"/>
              </a:cxn>
              <a:cxn ang="T129">
                <a:pos x="T58" y="T59"/>
              </a:cxn>
              <a:cxn ang="T130">
                <a:pos x="T60" y="T61"/>
              </a:cxn>
              <a:cxn ang="T131">
                <a:pos x="T62" y="T63"/>
              </a:cxn>
              <a:cxn ang="T132">
                <a:pos x="T64" y="T65"/>
              </a:cxn>
              <a:cxn ang="T133">
                <a:pos x="T66" y="T67"/>
              </a:cxn>
              <a:cxn ang="T134">
                <a:pos x="T68" y="T69"/>
              </a:cxn>
              <a:cxn ang="T135">
                <a:pos x="T70" y="T71"/>
              </a:cxn>
              <a:cxn ang="T136">
                <a:pos x="T72" y="T73"/>
              </a:cxn>
              <a:cxn ang="T137">
                <a:pos x="T74" y="T75"/>
              </a:cxn>
              <a:cxn ang="T138">
                <a:pos x="T76" y="T77"/>
              </a:cxn>
              <a:cxn ang="T139">
                <a:pos x="T78" y="T79"/>
              </a:cxn>
              <a:cxn ang="T140">
                <a:pos x="T80" y="T81"/>
              </a:cxn>
              <a:cxn ang="T141">
                <a:pos x="T82" y="T83"/>
              </a:cxn>
              <a:cxn ang="T142">
                <a:pos x="T84" y="T85"/>
              </a:cxn>
              <a:cxn ang="T143">
                <a:pos x="T86" y="T87"/>
              </a:cxn>
              <a:cxn ang="T144">
                <a:pos x="T88" y="T89"/>
              </a:cxn>
              <a:cxn ang="T145">
                <a:pos x="T90" y="T91"/>
              </a:cxn>
              <a:cxn ang="T146">
                <a:pos x="T92" y="T93"/>
              </a:cxn>
              <a:cxn ang="T147">
                <a:pos x="T94" y="T95"/>
              </a:cxn>
              <a:cxn ang="T148">
                <a:pos x="T96" y="T97"/>
              </a:cxn>
              <a:cxn ang="T149">
                <a:pos x="T98" y="T99"/>
              </a:cxn>
            </a:cxnLst>
            <a:rect l="0" t="0" r="r" b="b"/>
            <a:pathLst>
              <a:path w="5026" h="5027">
                <a:moveTo>
                  <a:pt x="4113" y="0"/>
                </a:moveTo>
                <a:lnTo>
                  <a:pt x="914" y="0"/>
                </a:lnTo>
                <a:lnTo>
                  <a:pt x="867" y="1"/>
                </a:lnTo>
                <a:lnTo>
                  <a:pt x="821" y="5"/>
                </a:lnTo>
                <a:lnTo>
                  <a:pt x="775" y="11"/>
                </a:lnTo>
                <a:lnTo>
                  <a:pt x="730" y="19"/>
                </a:lnTo>
                <a:lnTo>
                  <a:pt x="686" y="29"/>
                </a:lnTo>
                <a:lnTo>
                  <a:pt x="642" y="42"/>
                </a:lnTo>
                <a:lnTo>
                  <a:pt x="599" y="56"/>
                </a:lnTo>
                <a:lnTo>
                  <a:pt x="558" y="72"/>
                </a:lnTo>
                <a:lnTo>
                  <a:pt x="518" y="90"/>
                </a:lnTo>
                <a:lnTo>
                  <a:pt x="478" y="111"/>
                </a:lnTo>
                <a:lnTo>
                  <a:pt x="440" y="133"/>
                </a:lnTo>
                <a:lnTo>
                  <a:pt x="404" y="156"/>
                </a:lnTo>
                <a:lnTo>
                  <a:pt x="368" y="182"/>
                </a:lnTo>
                <a:lnTo>
                  <a:pt x="333" y="209"/>
                </a:lnTo>
                <a:lnTo>
                  <a:pt x="300" y="238"/>
                </a:lnTo>
                <a:lnTo>
                  <a:pt x="268" y="268"/>
                </a:lnTo>
                <a:lnTo>
                  <a:pt x="238" y="300"/>
                </a:lnTo>
                <a:lnTo>
                  <a:pt x="209" y="333"/>
                </a:lnTo>
                <a:lnTo>
                  <a:pt x="181" y="368"/>
                </a:lnTo>
                <a:lnTo>
                  <a:pt x="156" y="404"/>
                </a:lnTo>
                <a:lnTo>
                  <a:pt x="133" y="440"/>
                </a:lnTo>
                <a:lnTo>
                  <a:pt x="111" y="478"/>
                </a:lnTo>
                <a:lnTo>
                  <a:pt x="90" y="518"/>
                </a:lnTo>
                <a:lnTo>
                  <a:pt x="72" y="558"/>
                </a:lnTo>
                <a:lnTo>
                  <a:pt x="56" y="599"/>
                </a:lnTo>
                <a:lnTo>
                  <a:pt x="42" y="642"/>
                </a:lnTo>
                <a:lnTo>
                  <a:pt x="29" y="686"/>
                </a:lnTo>
                <a:lnTo>
                  <a:pt x="19" y="730"/>
                </a:lnTo>
                <a:lnTo>
                  <a:pt x="11" y="775"/>
                </a:lnTo>
                <a:lnTo>
                  <a:pt x="5" y="821"/>
                </a:lnTo>
                <a:lnTo>
                  <a:pt x="1" y="867"/>
                </a:lnTo>
                <a:lnTo>
                  <a:pt x="0" y="914"/>
                </a:lnTo>
                <a:lnTo>
                  <a:pt x="0" y="4113"/>
                </a:lnTo>
                <a:lnTo>
                  <a:pt x="1" y="4160"/>
                </a:lnTo>
                <a:lnTo>
                  <a:pt x="5" y="4206"/>
                </a:lnTo>
                <a:lnTo>
                  <a:pt x="11" y="4252"/>
                </a:lnTo>
                <a:lnTo>
                  <a:pt x="19" y="4297"/>
                </a:lnTo>
                <a:lnTo>
                  <a:pt x="29" y="4341"/>
                </a:lnTo>
                <a:lnTo>
                  <a:pt x="42" y="4385"/>
                </a:lnTo>
                <a:lnTo>
                  <a:pt x="56" y="4427"/>
                </a:lnTo>
                <a:lnTo>
                  <a:pt x="72" y="4469"/>
                </a:lnTo>
                <a:lnTo>
                  <a:pt x="90" y="4509"/>
                </a:lnTo>
                <a:lnTo>
                  <a:pt x="111" y="4548"/>
                </a:lnTo>
                <a:lnTo>
                  <a:pt x="133" y="4588"/>
                </a:lnTo>
                <a:lnTo>
                  <a:pt x="156" y="4624"/>
                </a:lnTo>
                <a:lnTo>
                  <a:pt x="181" y="4660"/>
                </a:lnTo>
                <a:lnTo>
                  <a:pt x="209" y="4695"/>
                </a:lnTo>
                <a:lnTo>
                  <a:pt x="238" y="4728"/>
                </a:lnTo>
                <a:lnTo>
                  <a:pt x="268" y="4759"/>
                </a:lnTo>
                <a:lnTo>
                  <a:pt x="300" y="4789"/>
                </a:lnTo>
                <a:lnTo>
                  <a:pt x="333" y="4818"/>
                </a:lnTo>
                <a:lnTo>
                  <a:pt x="368" y="4846"/>
                </a:lnTo>
                <a:lnTo>
                  <a:pt x="404" y="4871"/>
                </a:lnTo>
                <a:lnTo>
                  <a:pt x="440" y="4895"/>
                </a:lnTo>
                <a:lnTo>
                  <a:pt x="478" y="4917"/>
                </a:lnTo>
                <a:lnTo>
                  <a:pt x="518" y="4937"/>
                </a:lnTo>
                <a:lnTo>
                  <a:pt x="558" y="4955"/>
                </a:lnTo>
                <a:lnTo>
                  <a:pt x="599" y="4971"/>
                </a:lnTo>
                <a:lnTo>
                  <a:pt x="642" y="4986"/>
                </a:lnTo>
                <a:lnTo>
                  <a:pt x="686" y="4999"/>
                </a:lnTo>
                <a:lnTo>
                  <a:pt x="730" y="5008"/>
                </a:lnTo>
                <a:lnTo>
                  <a:pt x="775" y="5016"/>
                </a:lnTo>
                <a:lnTo>
                  <a:pt x="821" y="5022"/>
                </a:lnTo>
                <a:lnTo>
                  <a:pt x="867" y="5025"/>
                </a:lnTo>
                <a:lnTo>
                  <a:pt x="914" y="5027"/>
                </a:lnTo>
                <a:lnTo>
                  <a:pt x="4113" y="5027"/>
                </a:lnTo>
                <a:lnTo>
                  <a:pt x="4160" y="5025"/>
                </a:lnTo>
                <a:lnTo>
                  <a:pt x="4206" y="5022"/>
                </a:lnTo>
                <a:lnTo>
                  <a:pt x="4252" y="5016"/>
                </a:lnTo>
                <a:lnTo>
                  <a:pt x="4297" y="5008"/>
                </a:lnTo>
                <a:lnTo>
                  <a:pt x="4342" y="4999"/>
                </a:lnTo>
                <a:lnTo>
                  <a:pt x="4384" y="4986"/>
                </a:lnTo>
                <a:lnTo>
                  <a:pt x="4427" y="4971"/>
                </a:lnTo>
                <a:lnTo>
                  <a:pt x="4469" y="4955"/>
                </a:lnTo>
                <a:lnTo>
                  <a:pt x="4509" y="4937"/>
                </a:lnTo>
                <a:lnTo>
                  <a:pt x="4548" y="4917"/>
                </a:lnTo>
                <a:lnTo>
                  <a:pt x="4587" y="4895"/>
                </a:lnTo>
                <a:lnTo>
                  <a:pt x="4624" y="4871"/>
                </a:lnTo>
                <a:lnTo>
                  <a:pt x="4660" y="4846"/>
                </a:lnTo>
                <a:lnTo>
                  <a:pt x="4694" y="4818"/>
                </a:lnTo>
                <a:lnTo>
                  <a:pt x="4728" y="4789"/>
                </a:lnTo>
                <a:lnTo>
                  <a:pt x="4759" y="4759"/>
                </a:lnTo>
                <a:lnTo>
                  <a:pt x="4789" y="4728"/>
                </a:lnTo>
                <a:lnTo>
                  <a:pt x="4818" y="4695"/>
                </a:lnTo>
                <a:lnTo>
                  <a:pt x="4845" y="4660"/>
                </a:lnTo>
                <a:lnTo>
                  <a:pt x="4871" y="4624"/>
                </a:lnTo>
                <a:lnTo>
                  <a:pt x="4895" y="4588"/>
                </a:lnTo>
                <a:lnTo>
                  <a:pt x="4917" y="4548"/>
                </a:lnTo>
                <a:lnTo>
                  <a:pt x="4936" y="4509"/>
                </a:lnTo>
                <a:lnTo>
                  <a:pt x="4955" y="4469"/>
                </a:lnTo>
                <a:lnTo>
                  <a:pt x="4971" y="4427"/>
                </a:lnTo>
                <a:lnTo>
                  <a:pt x="4986" y="4385"/>
                </a:lnTo>
                <a:lnTo>
                  <a:pt x="4997" y="4341"/>
                </a:lnTo>
                <a:lnTo>
                  <a:pt x="5008" y="4297"/>
                </a:lnTo>
                <a:lnTo>
                  <a:pt x="5016" y="4252"/>
                </a:lnTo>
                <a:lnTo>
                  <a:pt x="5022" y="4206"/>
                </a:lnTo>
                <a:lnTo>
                  <a:pt x="5025" y="4160"/>
                </a:lnTo>
                <a:lnTo>
                  <a:pt x="5026" y="4113"/>
                </a:lnTo>
                <a:lnTo>
                  <a:pt x="5026" y="914"/>
                </a:lnTo>
                <a:lnTo>
                  <a:pt x="5025" y="867"/>
                </a:lnTo>
                <a:lnTo>
                  <a:pt x="5022" y="821"/>
                </a:lnTo>
                <a:lnTo>
                  <a:pt x="5016" y="775"/>
                </a:lnTo>
                <a:lnTo>
                  <a:pt x="5008" y="730"/>
                </a:lnTo>
                <a:lnTo>
                  <a:pt x="4997" y="686"/>
                </a:lnTo>
                <a:lnTo>
                  <a:pt x="4986" y="642"/>
                </a:lnTo>
                <a:lnTo>
                  <a:pt x="4971" y="599"/>
                </a:lnTo>
                <a:lnTo>
                  <a:pt x="4955" y="558"/>
                </a:lnTo>
                <a:lnTo>
                  <a:pt x="4936" y="518"/>
                </a:lnTo>
                <a:lnTo>
                  <a:pt x="4917" y="478"/>
                </a:lnTo>
                <a:lnTo>
                  <a:pt x="4895" y="440"/>
                </a:lnTo>
                <a:lnTo>
                  <a:pt x="4871" y="404"/>
                </a:lnTo>
                <a:lnTo>
                  <a:pt x="4845" y="368"/>
                </a:lnTo>
                <a:lnTo>
                  <a:pt x="4818" y="333"/>
                </a:lnTo>
                <a:lnTo>
                  <a:pt x="4789" y="300"/>
                </a:lnTo>
                <a:lnTo>
                  <a:pt x="4759" y="268"/>
                </a:lnTo>
                <a:lnTo>
                  <a:pt x="4728" y="238"/>
                </a:lnTo>
                <a:lnTo>
                  <a:pt x="4694" y="209"/>
                </a:lnTo>
                <a:lnTo>
                  <a:pt x="4660" y="182"/>
                </a:lnTo>
                <a:lnTo>
                  <a:pt x="4624" y="156"/>
                </a:lnTo>
                <a:lnTo>
                  <a:pt x="4587" y="133"/>
                </a:lnTo>
                <a:lnTo>
                  <a:pt x="4548" y="111"/>
                </a:lnTo>
                <a:lnTo>
                  <a:pt x="4509" y="90"/>
                </a:lnTo>
                <a:lnTo>
                  <a:pt x="4469" y="72"/>
                </a:lnTo>
                <a:lnTo>
                  <a:pt x="4427" y="56"/>
                </a:lnTo>
                <a:lnTo>
                  <a:pt x="4384" y="42"/>
                </a:lnTo>
                <a:lnTo>
                  <a:pt x="4342" y="29"/>
                </a:lnTo>
                <a:lnTo>
                  <a:pt x="4297" y="19"/>
                </a:lnTo>
                <a:lnTo>
                  <a:pt x="4252" y="11"/>
                </a:lnTo>
                <a:lnTo>
                  <a:pt x="4206" y="5"/>
                </a:lnTo>
                <a:lnTo>
                  <a:pt x="4160" y="1"/>
                </a:lnTo>
                <a:lnTo>
                  <a:pt x="4113" y="0"/>
                </a:lnTo>
                <a:close/>
                <a:moveTo>
                  <a:pt x="4114" y="2971"/>
                </a:moveTo>
                <a:lnTo>
                  <a:pt x="2971" y="2971"/>
                </a:lnTo>
                <a:lnTo>
                  <a:pt x="2971" y="4114"/>
                </a:lnTo>
                <a:lnTo>
                  <a:pt x="2057" y="4114"/>
                </a:lnTo>
                <a:lnTo>
                  <a:pt x="2057" y="2971"/>
                </a:lnTo>
                <a:lnTo>
                  <a:pt x="914" y="2971"/>
                </a:lnTo>
                <a:lnTo>
                  <a:pt x="914" y="2057"/>
                </a:lnTo>
                <a:lnTo>
                  <a:pt x="2057" y="2057"/>
                </a:lnTo>
                <a:lnTo>
                  <a:pt x="2057" y="914"/>
                </a:lnTo>
                <a:lnTo>
                  <a:pt x="2971" y="914"/>
                </a:lnTo>
                <a:lnTo>
                  <a:pt x="2971" y="2057"/>
                </a:lnTo>
                <a:lnTo>
                  <a:pt x="4114" y="2057"/>
                </a:lnTo>
                <a:lnTo>
                  <a:pt x="4114" y="2971"/>
                </a:lnTo>
                <a:close/>
              </a:path>
            </a:pathLst>
          </a:custGeom>
          <a:solidFill>
            <a:srgbClr val="0E0BA4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/>
            <a:endParaRPr lang="zh-CN" altLang="en-US">
              <a:solidFill>
                <a:srgbClr val="0E0BA4"/>
              </a:solidFill>
            </a:endParaRPr>
          </a:p>
        </p:txBody>
      </p:sp>
      <p:sp>
        <p:nvSpPr>
          <p:cNvPr id="57" name="TextBox 7"/>
          <p:cNvSpPr txBox="1"/>
          <p:nvPr/>
        </p:nvSpPr>
        <p:spPr>
          <a:xfrm>
            <a:off x="6124368" y="3685215"/>
            <a:ext cx="1610514" cy="315942"/>
          </a:xfrm>
          <a:prstGeom prst="rect">
            <a:avLst/>
          </a:prstGeom>
          <a:noFill/>
        </p:spPr>
        <p:txBody>
          <a:bodyPr wrap="square" lIns="38567" tIns="19283" rIns="38567" bIns="19283" rtlCol="0">
            <a:spAutoFit/>
          </a:bodyPr>
          <a:lstStyle>
            <a:defPPr>
              <a:defRPr lang="zh-CN"/>
            </a:defPPr>
            <a:lvl1pPr>
              <a:defRPr sz="5000" b="1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r>
              <a:rPr lang="en-US" altLang="zh-CN" sz="1800" b="0" spc="225" dirty="0">
                <a:solidFill>
                  <a:srgbClr val="0E0BA4"/>
                </a:solidFill>
                <a:latin typeface="微软雅黑" panose="020B0503020204020204" charset="-122"/>
                <a:ea typeface="微软雅黑" panose="020B0503020204020204" charset="-122"/>
              </a:rPr>
              <a:t>Linux</a:t>
            </a:r>
            <a:r>
              <a:rPr lang="zh-CN" altLang="en-US" sz="1800" b="0" spc="225" dirty="0">
                <a:solidFill>
                  <a:srgbClr val="0E0BA4"/>
                </a:solidFill>
                <a:latin typeface="微软雅黑" panose="020B0503020204020204" charset="-122"/>
                <a:ea typeface="微软雅黑" panose="020B0503020204020204" charset="-122"/>
              </a:rPr>
              <a:t>服务器</a:t>
            </a:r>
            <a:endParaRPr lang="zh-CN" altLang="en-US" sz="1800" b="0" spc="225" dirty="0">
              <a:solidFill>
                <a:srgbClr val="0E0BA4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8" name="TextBox 7"/>
          <p:cNvSpPr txBox="1"/>
          <p:nvPr/>
        </p:nvSpPr>
        <p:spPr>
          <a:xfrm>
            <a:off x="6124368" y="4211585"/>
            <a:ext cx="1369214" cy="315942"/>
          </a:xfrm>
          <a:prstGeom prst="rect">
            <a:avLst/>
          </a:prstGeom>
          <a:noFill/>
        </p:spPr>
        <p:txBody>
          <a:bodyPr wrap="square" lIns="38567" tIns="19283" rIns="38567" bIns="19283" rtlCol="0">
            <a:spAutoFit/>
          </a:bodyPr>
          <a:lstStyle>
            <a:defPPr>
              <a:defRPr lang="zh-CN"/>
            </a:defPPr>
            <a:lvl1pPr>
              <a:defRPr sz="5000" b="1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r>
              <a:rPr lang="zh-CN" altLang="en-US" sz="1800" b="0" spc="225" dirty="0">
                <a:solidFill>
                  <a:srgbClr val="0E0BA4"/>
                </a:solidFill>
                <a:latin typeface="微软雅黑" panose="020B0503020204020204" charset="-122"/>
                <a:ea typeface="微软雅黑" panose="020B0503020204020204" charset="-122"/>
              </a:rPr>
              <a:t>公网可访问</a:t>
            </a:r>
            <a:endParaRPr lang="zh-CN" altLang="en-US" sz="1800" b="0" spc="225" dirty="0">
              <a:solidFill>
                <a:srgbClr val="0E0BA4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9" name="TextBox 7"/>
          <p:cNvSpPr txBox="1"/>
          <p:nvPr/>
        </p:nvSpPr>
        <p:spPr>
          <a:xfrm>
            <a:off x="8070891" y="3685215"/>
            <a:ext cx="2172703" cy="315942"/>
          </a:xfrm>
          <a:prstGeom prst="rect">
            <a:avLst/>
          </a:prstGeom>
          <a:noFill/>
        </p:spPr>
        <p:txBody>
          <a:bodyPr wrap="square" lIns="38567" tIns="19283" rIns="38567" bIns="19283" rtlCol="0">
            <a:spAutoFit/>
          </a:bodyPr>
          <a:lstStyle>
            <a:defPPr>
              <a:defRPr lang="zh-CN"/>
            </a:defPPr>
            <a:lvl1pPr>
              <a:defRPr sz="5000" b="1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r>
              <a:rPr lang="en-US" altLang="zh-CN" sz="1800" b="0" spc="225" dirty="0">
                <a:solidFill>
                  <a:srgbClr val="0E0BA4"/>
                </a:solidFill>
                <a:latin typeface="微软雅黑" panose="020B0503020204020204" charset="-122"/>
                <a:ea typeface="微软雅黑" panose="020B0503020204020204" charset="-122"/>
              </a:rPr>
              <a:t>GitHub/</a:t>
            </a:r>
            <a:r>
              <a:rPr lang="en-US" altLang="zh-CN" sz="1800" b="0" spc="225" dirty="0" err="1">
                <a:solidFill>
                  <a:srgbClr val="0E0BA4"/>
                </a:solidFill>
                <a:latin typeface="微软雅黑" panose="020B0503020204020204" charset="-122"/>
                <a:ea typeface="微软雅黑" panose="020B0503020204020204" charset="-122"/>
              </a:rPr>
              <a:t>Gitee</a:t>
            </a:r>
            <a:endParaRPr lang="zh-CN" altLang="en-US" sz="1800" b="0" spc="225" dirty="0">
              <a:solidFill>
                <a:srgbClr val="0E0BA4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0" name="TextBox 7"/>
          <p:cNvSpPr txBox="1"/>
          <p:nvPr/>
        </p:nvSpPr>
        <p:spPr>
          <a:xfrm>
            <a:off x="8070892" y="4211585"/>
            <a:ext cx="2172702" cy="315942"/>
          </a:xfrm>
          <a:prstGeom prst="rect">
            <a:avLst/>
          </a:prstGeom>
          <a:noFill/>
        </p:spPr>
        <p:txBody>
          <a:bodyPr wrap="square" lIns="38567" tIns="19283" rIns="38567" bIns="19283" rtlCol="0">
            <a:spAutoFit/>
          </a:bodyPr>
          <a:lstStyle>
            <a:defPPr>
              <a:defRPr lang="zh-CN"/>
            </a:defPPr>
            <a:lvl1pPr>
              <a:defRPr sz="5000" b="1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r>
              <a:rPr lang="zh-CN" altLang="en-US" sz="1800" b="0" spc="225" dirty="0">
                <a:solidFill>
                  <a:srgbClr val="0E0BA4"/>
                </a:solidFill>
                <a:latin typeface="微软雅黑" panose="020B0503020204020204" charset="-122"/>
                <a:ea typeface="微软雅黑" panose="020B0503020204020204" charset="-122"/>
              </a:rPr>
              <a:t>开源产品安装包</a:t>
            </a:r>
            <a:endParaRPr lang="zh-CN" altLang="en-US" sz="1800" b="0" spc="225" dirty="0">
              <a:solidFill>
                <a:srgbClr val="0E0BA4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61" name="直接连接符 28"/>
          <p:cNvCxnSpPr/>
          <p:nvPr/>
        </p:nvCxnSpPr>
        <p:spPr>
          <a:xfrm>
            <a:off x="5794957" y="3506755"/>
            <a:ext cx="335374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533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2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3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75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250"/>
                            </p:stCondLst>
                            <p:childTnLst>
                              <p:par>
                                <p:cTn id="21" presetID="2" presetClass="entr" presetSubtype="6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6" decel="5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6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6" decel="5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7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25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 animBg="1"/>
      <p:bldP spid="54" grpId="0" animBg="1"/>
      <p:bldP spid="55" grpId="0" animBg="1"/>
      <p:bldP spid="56" grpId="0" animBg="1"/>
      <p:bldP spid="57" grpId="0"/>
      <p:bldP spid="58" grpId="0"/>
      <p:bldP spid="59" grpId="0"/>
      <p:bldP spid="6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4"/>
          <p:cNvSpPr txBox="1"/>
          <p:nvPr/>
        </p:nvSpPr>
        <p:spPr>
          <a:xfrm>
            <a:off x="900332" y="608400"/>
            <a:ext cx="9525000" cy="70643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buClrTx/>
              <a:buSzTx/>
              <a:buFontTx/>
            </a:pPr>
            <a:r>
              <a:rPr lang="en-US" altLang="zh-CN" sz="3200" dirty="0">
                <a:latin typeface="阿里巴巴普惠体 3.0 105 Heavy" panose="00020600040101010101" pitchFamily="18" charset="-122"/>
                <a:ea typeface="阿里巴巴普惠体 3.0 105 Heavy" panose="00020600040101010101" pitchFamily="18" charset="-122"/>
                <a:cs typeface="阿里巴巴普惠体 3.0 105 Heavy" panose="00020600040101010101" pitchFamily="18" charset="-122"/>
              </a:rPr>
              <a:t>一台 Linux</a:t>
            </a:r>
            <a:r>
              <a:rPr lang="en-US" altLang="zh-CN" sz="3200" dirty="0">
                <a:latin typeface="阿里巴巴普惠体 3.0 105 Heavy" panose="00020600040101010101" pitchFamily="18" charset="-122"/>
                <a:ea typeface="阿里巴巴普惠体 3.0 105 Heavy" panose="00020600040101010101" pitchFamily="18" charset="-122"/>
                <a:cs typeface="阿里巴巴普惠体 3.0 105 Heavy" panose="00020600040101010101" pitchFamily="18" charset="-122"/>
              </a:rPr>
              <a:t> 服务器</a:t>
            </a:r>
            <a:endParaRPr lang="en-US" altLang="zh-CN" sz="3200" dirty="0">
              <a:latin typeface="阿里巴巴普惠体 3.0 105 Heavy" panose="00020600040101010101" pitchFamily="18" charset="-122"/>
              <a:ea typeface="阿里巴巴普惠体 3.0 105 Heavy" panose="00020600040101010101" pitchFamily="18" charset="-122"/>
              <a:cs typeface="阿里巴巴普惠体 3.0 105 Heavy" panose="00020600040101010101" pitchFamily="18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12312" y="1834807"/>
            <a:ext cx="8744930" cy="3708498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4"/>
          <p:cNvSpPr>
            <a:spLocks noGrp="1"/>
          </p:cNvSpPr>
          <p:nvPr>
            <p:ph type="title" idx="4294967295"/>
          </p:nvPr>
        </p:nvSpPr>
        <p:spPr>
          <a:xfrm>
            <a:off x="900332" y="608400"/>
            <a:ext cx="9525000" cy="70643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sz="3200" dirty="0">
                <a:latin typeface="阿里巴巴普惠体 3.0 105 Heavy" panose="00020600040101010101" pitchFamily="18" charset="-122"/>
                <a:ea typeface="阿里巴巴普惠体 3.0 105 Heavy" panose="00020600040101010101" pitchFamily="18" charset="-122"/>
                <a:cs typeface="阿里巴巴普惠体 3.0 105 Heavy" panose="00020600040101010101" pitchFamily="18" charset="-122"/>
              </a:rPr>
              <a:t>在1panel上安装MaxKB</a:t>
            </a:r>
            <a:r>
              <a:rPr lang="zh-CN" altLang="en-US" sz="3200" dirty="0">
                <a:latin typeface="阿里巴巴普惠体 3.0 55 Regular" panose="00020600040101010101" pitchFamily="18" charset="-122"/>
                <a:ea typeface="阿里巴巴普惠体 3.0 55 Regular" panose="00020600040101010101" pitchFamily="18" charset="-122"/>
                <a:cs typeface="阿里巴巴普惠体 3.0 55 Regular" panose="00020600040101010101" pitchFamily="18" charset="-122"/>
              </a:rPr>
              <a:t>  </a:t>
            </a:r>
            <a:endParaRPr lang="zh-CN" altLang="en-US" sz="3200" dirty="0">
              <a:latin typeface="阿里巴巴普惠体 3.0 55 Regular" panose="00020600040101010101" pitchFamily="18" charset="-122"/>
              <a:ea typeface="阿里巴巴普惠体 3.0 55 Regular" panose="00020600040101010101" pitchFamily="18" charset="-122"/>
              <a:cs typeface="阿里巴巴普惠体 3.0 55 Regular" panose="00020600040101010101" pitchFamily="18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6440" y="1851660"/>
            <a:ext cx="6514465" cy="4074795"/>
          </a:xfrm>
          <a:prstGeom prst="rect">
            <a:avLst/>
          </a:prstGeom>
          <a:effectLst>
            <a:outerShdw blurRad="2286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rcRect l="50203"/>
          <a:stretch>
            <a:fillRect/>
          </a:stretch>
        </p:blipFill>
        <p:spPr>
          <a:xfrm>
            <a:off x="7869555" y="1851660"/>
            <a:ext cx="3736340" cy="4052570"/>
          </a:xfrm>
          <a:prstGeom prst="rect">
            <a:avLst/>
          </a:prstGeom>
          <a:effectLst>
            <a:outerShdw blurRad="2286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38325" y="1642110"/>
            <a:ext cx="8515350" cy="4041140"/>
          </a:xfrm>
          <a:prstGeom prst="rect">
            <a:avLst/>
          </a:prstGeom>
          <a:effectLst>
            <a:outerShdw blurRad="2286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4" name="标题 14"/>
          <p:cNvSpPr>
            <a:spLocks noGrp="1"/>
          </p:cNvSpPr>
          <p:nvPr>
            <p:ph type="title" idx="4294967295"/>
          </p:nvPr>
        </p:nvSpPr>
        <p:spPr>
          <a:xfrm>
            <a:off x="900332" y="608400"/>
            <a:ext cx="9525000" cy="706437"/>
          </a:xfrm>
          <a:noFill/>
        </p:spPr>
        <p:txBody>
          <a:bodyPr vert="horz" lIns="91440" tIns="45720" rIns="91440" bIns="45720" rtlCol="0" anchor="ctr">
            <a:normAutofit/>
          </a:bodyPr>
          <a:p>
            <a:r>
              <a:rPr lang="en-US" altLang="zh-CN" sz="3200" dirty="0">
                <a:latin typeface="阿里巴巴普惠体 3.0 105 Heavy" panose="00020600040101010101" pitchFamily="18" charset="-122"/>
                <a:ea typeface="阿里巴巴普惠体 3.0 105 Heavy" panose="00020600040101010101" pitchFamily="18" charset="-122"/>
                <a:cs typeface="阿里巴巴普惠体 3.0 105 Heavy" panose="00020600040101010101" pitchFamily="18" charset="-122"/>
              </a:rPr>
              <a:t>访问MaxKB</a:t>
            </a:r>
            <a:r>
              <a:rPr lang="zh-CN" altLang="en-US" sz="3200" dirty="0">
                <a:latin typeface="阿里巴巴普惠体 3.0 55 Regular" panose="00020600040101010101" pitchFamily="18" charset="-122"/>
                <a:ea typeface="阿里巴巴普惠体 3.0 55 Regular" panose="00020600040101010101" pitchFamily="18" charset="-122"/>
                <a:cs typeface="阿里巴巴普惠体 3.0 55 Regular" panose="00020600040101010101" pitchFamily="18" charset="-122"/>
              </a:rPr>
              <a:t>  </a:t>
            </a:r>
            <a:endParaRPr lang="zh-CN" altLang="en-US" sz="3200" dirty="0">
              <a:latin typeface="阿里巴巴普惠体 3.0 55 Regular" panose="00020600040101010101" pitchFamily="18" charset="-122"/>
              <a:ea typeface="阿里巴巴普惠体 3.0 55 Regular" panose="00020600040101010101" pitchFamily="18" charset="-122"/>
              <a:cs typeface="阿里巴巴普惠体 3.0 55 Regular" panose="00020600040101010101" pitchFamily="18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744085" y="6010275"/>
            <a:ext cx="483552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用户名：admin</a:t>
            </a:r>
            <a:endParaRPr lang="zh-CN" altLang="en-US">
              <a:latin typeface="阿里巴巴普惠体 R" panose="00020600040101010101" charset="-122"/>
              <a:ea typeface="阿里巴巴普惠体 R" panose="00020600040101010101" charset="-122"/>
              <a:cs typeface="阿里巴巴普惠体 R" panose="00020600040101010101" charset="-122"/>
            </a:endParaRPr>
          </a:p>
          <a:p>
            <a:r>
              <a:rPr lang="zh-CN" altLang="en-US"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rPr>
              <a:t>默认密码：MaxKB@123..</a:t>
            </a:r>
            <a:endParaRPr lang="zh-CN" altLang="en-US">
              <a:latin typeface="阿里巴巴普惠体 R" panose="00020600040101010101" charset="-122"/>
              <a:ea typeface="阿里巴巴普惠体 R" panose="00020600040101010101" charset="-122"/>
              <a:cs typeface="阿里巴巴普惠体 R" panose="00020600040101010101" charset="-122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/>
        </p:nvGrpSpPr>
        <p:grpSpPr>
          <a:xfrm>
            <a:off x="2522209" y="2163247"/>
            <a:ext cx="2416442" cy="2726466"/>
            <a:chOff x="1184011" y="4337050"/>
            <a:chExt cx="983554" cy="1109742"/>
          </a:xfrm>
          <a:solidFill>
            <a:srgbClr val="C00000"/>
          </a:solidFill>
        </p:grpSpPr>
        <p:sp>
          <p:nvSpPr>
            <p:cNvPr id="27" name="Freeform 5"/>
            <p:cNvSpPr/>
            <p:nvPr/>
          </p:nvSpPr>
          <p:spPr bwMode="auto">
            <a:xfrm rot="5400000" flipV="1">
              <a:off x="1120917" y="4400144"/>
              <a:ext cx="1109742" cy="983554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solidFill>
              <a:srgbClr val="0E0BA4"/>
            </a:solidFill>
            <a:ln w="19050">
              <a:solidFill>
                <a:schemeClr val="bg1"/>
              </a:solidFill>
            </a:ln>
            <a:effectLst>
              <a:outerShdw blurRad="114300" dist="38100" dir="2700000" algn="tl" rotWithShape="0">
                <a:prstClr val="black">
                  <a:alpha val="40000"/>
                </a:prstClr>
              </a:outerShdw>
              <a:reflection blurRad="6350" stA="50000" endA="300" endPos="35000" dist="50800" dir="5400000" sy="-100000" algn="bl" rotWithShape="0"/>
            </a:effec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9600" dirty="0">
                <a:solidFill>
                  <a:schemeClr val="bg1"/>
                </a:solidFill>
              </a:endParaRPr>
            </a:p>
          </p:txBody>
        </p:sp>
        <p:sp>
          <p:nvSpPr>
            <p:cNvPr id="28" name="文本框 32"/>
            <p:cNvSpPr txBox="1"/>
            <p:nvPr/>
          </p:nvSpPr>
          <p:spPr>
            <a:xfrm>
              <a:off x="1268677" y="4610826"/>
              <a:ext cx="814222" cy="5887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8800" b="1" dirty="0">
                  <a:solidFill>
                    <a:schemeClr val="bg1"/>
                  </a:solidFill>
                  <a:latin typeface="阿里巴巴普惠体 3.0 75 SemiBold" panose="00020600040101010101" pitchFamily="18" charset="-122"/>
                  <a:ea typeface="阿里巴巴普惠体 3.0 75 SemiBold" panose="00020600040101010101" pitchFamily="18" charset="-122"/>
                  <a:cs typeface="阿里巴巴普惠体 3.0 75 SemiBold" panose="00020600040101010101" pitchFamily="18" charset="-122"/>
                </a:rPr>
                <a:t>04</a:t>
              </a:r>
              <a:endParaRPr lang="zh-CN" altLang="en-US" sz="8800" b="1" dirty="0">
                <a:solidFill>
                  <a:schemeClr val="bg1"/>
                </a:solidFill>
                <a:latin typeface="阿里巴巴普惠体 3.0 75 SemiBold" panose="00020600040101010101" pitchFamily="18" charset="-122"/>
                <a:ea typeface="阿里巴巴普惠体 3.0 75 SemiBold" panose="00020600040101010101" pitchFamily="18" charset="-122"/>
                <a:cs typeface="阿里巴巴普惠体 3.0 75 SemiBold" panose="00020600040101010101" pitchFamily="18" charset="-122"/>
              </a:endParaRPr>
            </a:p>
          </p:txBody>
        </p:sp>
      </p:grpSp>
      <p:sp>
        <p:nvSpPr>
          <p:cNvPr id="29" name="TextBox 7"/>
          <p:cNvSpPr txBox="1"/>
          <p:nvPr/>
        </p:nvSpPr>
        <p:spPr>
          <a:xfrm>
            <a:off x="5227955" y="2525395"/>
            <a:ext cx="6712585" cy="868680"/>
          </a:xfrm>
          <a:prstGeom prst="rect">
            <a:avLst/>
          </a:prstGeom>
          <a:noFill/>
        </p:spPr>
        <p:txBody>
          <a:bodyPr wrap="square" lIns="38567" tIns="19283" rIns="38567" bIns="19283" rtlCol="0">
            <a:spAutoFit/>
          </a:bodyPr>
          <a:lstStyle>
            <a:defPPr>
              <a:defRPr lang="zh-CN"/>
            </a:defPPr>
            <a:lvl1pPr>
              <a:defRPr sz="5000" b="1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r>
              <a:rPr lang="zh-CN" altLang="zh-CN" sz="5400" spc="1200" dirty="0">
                <a:solidFill>
                  <a:srgbClr val="0E0BA4"/>
                </a:solidFill>
                <a:latin typeface="微软雅黑" panose="020B0503020204020204" charset="-122"/>
                <a:ea typeface="微软雅黑" panose="020B0503020204020204" charset="-122"/>
              </a:rPr>
              <a:t>学习使用</a:t>
            </a:r>
            <a:r>
              <a:rPr lang="en-US" altLang="zh-CN" sz="5400" spc="1200" dirty="0">
                <a:solidFill>
                  <a:srgbClr val="0E0BA4"/>
                </a:solidFill>
                <a:latin typeface="微软雅黑" panose="020B0503020204020204" charset="-122"/>
                <a:ea typeface="微软雅黑" panose="020B0503020204020204" charset="-122"/>
              </a:rPr>
              <a:t>MaxKB</a:t>
            </a:r>
            <a:endParaRPr lang="en-US" altLang="zh-CN" sz="5400" spc="1200" dirty="0">
              <a:solidFill>
                <a:srgbClr val="0E0BA4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0" name="KSO_Shape"/>
          <p:cNvSpPr>
            <a:spLocks noChangeAspect="1"/>
          </p:cNvSpPr>
          <p:nvPr/>
        </p:nvSpPr>
        <p:spPr bwMode="auto">
          <a:xfrm>
            <a:off x="5794957" y="3727450"/>
            <a:ext cx="252421" cy="252000"/>
          </a:xfrm>
          <a:custGeom>
            <a:avLst/>
            <a:gdLst>
              <a:gd name="T0" fmla="*/ 346433 w 5026"/>
              <a:gd name="T1" fmla="*/ 0 h 5027"/>
              <a:gd name="T2" fmla="*/ 293748 w 5026"/>
              <a:gd name="T3" fmla="*/ 4164 h 5027"/>
              <a:gd name="T4" fmla="*/ 243337 w 5026"/>
              <a:gd name="T5" fmla="*/ 15897 h 5027"/>
              <a:gd name="T6" fmla="*/ 196337 w 5026"/>
              <a:gd name="T7" fmla="*/ 34065 h 5027"/>
              <a:gd name="T8" fmla="*/ 153128 w 5026"/>
              <a:gd name="T9" fmla="*/ 59046 h 5027"/>
              <a:gd name="T10" fmla="*/ 113709 w 5026"/>
              <a:gd name="T11" fmla="*/ 90083 h 5027"/>
              <a:gd name="T12" fmla="*/ 79217 w 5026"/>
              <a:gd name="T13" fmla="*/ 126041 h 5027"/>
              <a:gd name="T14" fmla="*/ 50411 w 5026"/>
              <a:gd name="T15" fmla="*/ 166541 h 5027"/>
              <a:gd name="T16" fmla="*/ 27290 w 5026"/>
              <a:gd name="T17" fmla="*/ 211204 h 5027"/>
              <a:gd name="T18" fmla="*/ 10992 w 5026"/>
              <a:gd name="T19" fmla="*/ 259652 h 5027"/>
              <a:gd name="T20" fmla="*/ 1895 w 5026"/>
              <a:gd name="T21" fmla="*/ 310750 h 5027"/>
              <a:gd name="T22" fmla="*/ 0 w 5026"/>
              <a:gd name="T23" fmla="*/ 1556777 h 5027"/>
              <a:gd name="T24" fmla="*/ 1895 w 5026"/>
              <a:gd name="T25" fmla="*/ 1591978 h 5027"/>
              <a:gd name="T26" fmla="*/ 10992 w 5026"/>
              <a:gd name="T27" fmla="*/ 1643076 h 5027"/>
              <a:gd name="T28" fmla="*/ 27290 w 5026"/>
              <a:gd name="T29" fmla="*/ 1691524 h 5027"/>
              <a:gd name="T30" fmla="*/ 50411 w 5026"/>
              <a:gd name="T31" fmla="*/ 1736566 h 5027"/>
              <a:gd name="T32" fmla="*/ 79217 w 5026"/>
              <a:gd name="T33" fmla="*/ 1777065 h 5027"/>
              <a:gd name="T34" fmla="*/ 113709 w 5026"/>
              <a:gd name="T35" fmla="*/ 1812645 h 5027"/>
              <a:gd name="T36" fmla="*/ 153128 w 5026"/>
              <a:gd name="T37" fmla="*/ 1843682 h 5027"/>
              <a:gd name="T38" fmla="*/ 196337 w 5026"/>
              <a:gd name="T39" fmla="*/ 1868663 h 5027"/>
              <a:gd name="T40" fmla="*/ 243337 w 5026"/>
              <a:gd name="T41" fmla="*/ 1887209 h 5027"/>
              <a:gd name="T42" fmla="*/ 293748 w 5026"/>
              <a:gd name="T43" fmla="*/ 1898564 h 5027"/>
              <a:gd name="T44" fmla="*/ 346433 w 5026"/>
              <a:gd name="T45" fmla="*/ 1902728 h 5027"/>
              <a:gd name="T46" fmla="*/ 1576761 w 5026"/>
              <a:gd name="T47" fmla="*/ 1901971 h 5027"/>
              <a:gd name="T48" fmla="*/ 1628688 w 5026"/>
              <a:gd name="T49" fmla="*/ 1895536 h 5027"/>
              <a:gd name="T50" fmla="*/ 1677962 w 5026"/>
              <a:gd name="T51" fmla="*/ 1881532 h 5027"/>
              <a:gd name="T52" fmla="*/ 1723824 w 5026"/>
              <a:gd name="T53" fmla="*/ 1861093 h 5027"/>
              <a:gd name="T54" fmla="*/ 1766275 w 5026"/>
              <a:gd name="T55" fmla="*/ 1834219 h 5027"/>
              <a:gd name="T56" fmla="*/ 1803799 w 5026"/>
              <a:gd name="T57" fmla="*/ 1801290 h 5027"/>
              <a:gd name="T58" fmla="*/ 1836396 w 5026"/>
              <a:gd name="T59" fmla="*/ 1763818 h 5027"/>
              <a:gd name="T60" fmla="*/ 1863686 w 5026"/>
              <a:gd name="T61" fmla="*/ 1721426 h 5027"/>
              <a:gd name="T62" fmla="*/ 1884153 w 5026"/>
              <a:gd name="T63" fmla="*/ 1675627 h 5027"/>
              <a:gd name="T64" fmla="*/ 1898177 w 5026"/>
              <a:gd name="T65" fmla="*/ 1626422 h 5027"/>
              <a:gd name="T66" fmla="*/ 1904621 w 5026"/>
              <a:gd name="T67" fmla="*/ 1574567 h 5027"/>
              <a:gd name="T68" fmla="*/ 1905000 w 5026"/>
              <a:gd name="T69" fmla="*/ 345951 h 5027"/>
              <a:gd name="T70" fmla="*/ 1901210 w 5026"/>
              <a:gd name="T71" fmla="*/ 293339 h 5027"/>
              <a:gd name="T72" fmla="*/ 1889839 w 5026"/>
              <a:gd name="T73" fmla="*/ 242998 h 5027"/>
              <a:gd name="T74" fmla="*/ 1870887 w 5026"/>
              <a:gd name="T75" fmla="*/ 196064 h 5027"/>
              <a:gd name="T76" fmla="*/ 1846250 w 5026"/>
              <a:gd name="T77" fmla="*/ 152915 h 5027"/>
              <a:gd name="T78" fmla="*/ 1815170 w 5026"/>
              <a:gd name="T79" fmla="*/ 113551 h 5027"/>
              <a:gd name="T80" fmla="*/ 1779162 w 5026"/>
              <a:gd name="T81" fmla="*/ 79107 h 5027"/>
              <a:gd name="T82" fmla="*/ 1738606 w 5026"/>
              <a:gd name="T83" fmla="*/ 50341 h 5027"/>
              <a:gd name="T84" fmla="*/ 1693881 w 5026"/>
              <a:gd name="T85" fmla="*/ 27252 h 5027"/>
              <a:gd name="T86" fmla="*/ 1645744 w 5026"/>
              <a:gd name="T87" fmla="*/ 10977 h 5027"/>
              <a:gd name="T88" fmla="*/ 1594196 w 5026"/>
              <a:gd name="T89" fmla="*/ 1893 h 5027"/>
              <a:gd name="T90" fmla="*/ 1559326 w 5026"/>
              <a:gd name="T91" fmla="*/ 1124529 h 5027"/>
              <a:gd name="T92" fmla="*/ 779663 w 5026"/>
              <a:gd name="T93" fmla="*/ 1557156 h 5027"/>
              <a:gd name="T94" fmla="*/ 346433 w 5026"/>
              <a:gd name="T95" fmla="*/ 778578 h 5027"/>
              <a:gd name="T96" fmla="*/ 1126095 w 5026"/>
              <a:gd name="T97" fmla="*/ 345951 h 5027"/>
              <a:gd name="T98" fmla="*/ 1559326 w 5026"/>
              <a:gd name="T99" fmla="*/ 1124529 h 5027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</a:gdLst>
            <a:ahLst/>
            <a:cxnLst>
              <a:cxn ang="T100">
                <a:pos x="T0" y="T1"/>
              </a:cxn>
              <a:cxn ang="T101">
                <a:pos x="T2" y="T3"/>
              </a:cxn>
              <a:cxn ang="T102">
                <a:pos x="T4" y="T5"/>
              </a:cxn>
              <a:cxn ang="T103">
                <a:pos x="T6" y="T7"/>
              </a:cxn>
              <a:cxn ang="T104">
                <a:pos x="T8" y="T9"/>
              </a:cxn>
              <a:cxn ang="T105">
                <a:pos x="T10" y="T11"/>
              </a:cxn>
              <a:cxn ang="T106">
                <a:pos x="T12" y="T13"/>
              </a:cxn>
              <a:cxn ang="T107">
                <a:pos x="T14" y="T15"/>
              </a:cxn>
              <a:cxn ang="T108">
                <a:pos x="T16" y="T17"/>
              </a:cxn>
              <a:cxn ang="T109">
                <a:pos x="T18" y="T19"/>
              </a:cxn>
              <a:cxn ang="T110">
                <a:pos x="T20" y="T21"/>
              </a:cxn>
              <a:cxn ang="T111">
                <a:pos x="T22" y="T23"/>
              </a:cxn>
              <a:cxn ang="T112">
                <a:pos x="T24" y="T25"/>
              </a:cxn>
              <a:cxn ang="T113">
                <a:pos x="T26" y="T27"/>
              </a:cxn>
              <a:cxn ang="T114">
                <a:pos x="T28" y="T29"/>
              </a:cxn>
              <a:cxn ang="T115">
                <a:pos x="T30" y="T31"/>
              </a:cxn>
              <a:cxn ang="T116">
                <a:pos x="T32" y="T33"/>
              </a:cxn>
              <a:cxn ang="T117">
                <a:pos x="T34" y="T35"/>
              </a:cxn>
              <a:cxn ang="T118">
                <a:pos x="T36" y="T37"/>
              </a:cxn>
              <a:cxn ang="T119">
                <a:pos x="T38" y="T39"/>
              </a:cxn>
              <a:cxn ang="T120">
                <a:pos x="T40" y="T41"/>
              </a:cxn>
              <a:cxn ang="T121">
                <a:pos x="T42" y="T43"/>
              </a:cxn>
              <a:cxn ang="T122">
                <a:pos x="T44" y="T45"/>
              </a:cxn>
              <a:cxn ang="T123">
                <a:pos x="T46" y="T47"/>
              </a:cxn>
              <a:cxn ang="T124">
                <a:pos x="T48" y="T49"/>
              </a:cxn>
              <a:cxn ang="T125">
                <a:pos x="T50" y="T51"/>
              </a:cxn>
              <a:cxn ang="T126">
                <a:pos x="T52" y="T53"/>
              </a:cxn>
              <a:cxn ang="T127">
                <a:pos x="T54" y="T55"/>
              </a:cxn>
              <a:cxn ang="T128">
                <a:pos x="T56" y="T57"/>
              </a:cxn>
              <a:cxn ang="T129">
                <a:pos x="T58" y="T59"/>
              </a:cxn>
              <a:cxn ang="T130">
                <a:pos x="T60" y="T61"/>
              </a:cxn>
              <a:cxn ang="T131">
                <a:pos x="T62" y="T63"/>
              </a:cxn>
              <a:cxn ang="T132">
                <a:pos x="T64" y="T65"/>
              </a:cxn>
              <a:cxn ang="T133">
                <a:pos x="T66" y="T67"/>
              </a:cxn>
              <a:cxn ang="T134">
                <a:pos x="T68" y="T69"/>
              </a:cxn>
              <a:cxn ang="T135">
                <a:pos x="T70" y="T71"/>
              </a:cxn>
              <a:cxn ang="T136">
                <a:pos x="T72" y="T73"/>
              </a:cxn>
              <a:cxn ang="T137">
                <a:pos x="T74" y="T75"/>
              </a:cxn>
              <a:cxn ang="T138">
                <a:pos x="T76" y="T77"/>
              </a:cxn>
              <a:cxn ang="T139">
                <a:pos x="T78" y="T79"/>
              </a:cxn>
              <a:cxn ang="T140">
                <a:pos x="T80" y="T81"/>
              </a:cxn>
              <a:cxn ang="T141">
                <a:pos x="T82" y="T83"/>
              </a:cxn>
              <a:cxn ang="T142">
                <a:pos x="T84" y="T85"/>
              </a:cxn>
              <a:cxn ang="T143">
                <a:pos x="T86" y="T87"/>
              </a:cxn>
              <a:cxn ang="T144">
                <a:pos x="T88" y="T89"/>
              </a:cxn>
              <a:cxn ang="T145">
                <a:pos x="T90" y="T91"/>
              </a:cxn>
              <a:cxn ang="T146">
                <a:pos x="T92" y="T93"/>
              </a:cxn>
              <a:cxn ang="T147">
                <a:pos x="T94" y="T95"/>
              </a:cxn>
              <a:cxn ang="T148">
                <a:pos x="T96" y="T97"/>
              </a:cxn>
              <a:cxn ang="T149">
                <a:pos x="T98" y="T99"/>
              </a:cxn>
            </a:cxnLst>
            <a:rect l="0" t="0" r="r" b="b"/>
            <a:pathLst>
              <a:path w="5026" h="5027">
                <a:moveTo>
                  <a:pt x="4113" y="0"/>
                </a:moveTo>
                <a:lnTo>
                  <a:pt x="914" y="0"/>
                </a:lnTo>
                <a:lnTo>
                  <a:pt x="867" y="1"/>
                </a:lnTo>
                <a:lnTo>
                  <a:pt x="821" y="5"/>
                </a:lnTo>
                <a:lnTo>
                  <a:pt x="775" y="11"/>
                </a:lnTo>
                <a:lnTo>
                  <a:pt x="730" y="19"/>
                </a:lnTo>
                <a:lnTo>
                  <a:pt x="686" y="29"/>
                </a:lnTo>
                <a:lnTo>
                  <a:pt x="642" y="42"/>
                </a:lnTo>
                <a:lnTo>
                  <a:pt x="599" y="56"/>
                </a:lnTo>
                <a:lnTo>
                  <a:pt x="558" y="72"/>
                </a:lnTo>
                <a:lnTo>
                  <a:pt x="518" y="90"/>
                </a:lnTo>
                <a:lnTo>
                  <a:pt x="478" y="111"/>
                </a:lnTo>
                <a:lnTo>
                  <a:pt x="440" y="133"/>
                </a:lnTo>
                <a:lnTo>
                  <a:pt x="404" y="156"/>
                </a:lnTo>
                <a:lnTo>
                  <a:pt x="368" y="182"/>
                </a:lnTo>
                <a:lnTo>
                  <a:pt x="333" y="209"/>
                </a:lnTo>
                <a:lnTo>
                  <a:pt x="300" y="238"/>
                </a:lnTo>
                <a:lnTo>
                  <a:pt x="268" y="268"/>
                </a:lnTo>
                <a:lnTo>
                  <a:pt x="238" y="300"/>
                </a:lnTo>
                <a:lnTo>
                  <a:pt x="209" y="333"/>
                </a:lnTo>
                <a:lnTo>
                  <a:pt x="181" y="368"/>
                </a:lnTo>
                <a:lnTo>
                  <a:pt x="156" y="404"/>
                </a:lnTo>
                <a:lnTo>
                  <a:pt x="133" y="440"/>
                </a:lnTo>
                <a:lnTo>
                  <a:pt x="111" y="478"/>
                </a:lnTo>
                <a:lnTo>
                  <a:pt x="90" y="518"/>
                </a:lnTo>
                <a:lnTo>
                  <a:pt x="72" y="558"/>
                </a:lnTo>
                <a:lnTo>
                  <a:pt x="56" y="599"/>
                </a:lnTo>
                <a:lnTo>
                  <a:pt x="42" y="642"/>
                </a:lnTo>
                <a:lnTo>
                  <a:pt x="29" y="686"/>
                </a:lnTo>
                <a:lnTo>
                  <a:pt x="19" y="730"/>
                </a:lnTo>
                <a:lnTo>
                  <a:pt x="11" y="775"/>
                </a:lnTo>
                <a:lnTo>
                  <a:pt x="5" y="821"/>
                </a:lnTo>
                <a:lnTo>
                  <a:pt x="1" y="867"/>
                </a:lnTo>
                <a:lnTo>
                  <a:pt x="0" y="914"/>
                </a:lnTo>
                <a:lnTo>
                  <a:pt x="0" y="4113"/>
                </a:lnTo>
                <a:lnTo>
                  <a:pt x="1" y="4160"/>
                </a:lnTo>
                <a:lnTo>
                  <a:pt x="5" y="4206"/>
                </a:lnTo>
                <a:lnTo>
                  <a:pt x="11" y="4252"/>
                </a:lnTo>
                <a:lnTo>
                  <a:pt x="19" y="4297"/>
                </a:lnTo>
                <a:lnTo>
                  <a:pt x="29" y="4341"/>
                </a:lnTo>
                <a:lnTo>
                  <a:pt x="42" y="4385"/>
                </a:lnTo>
                <a:lnTo>
                  <a:pt x="56" y="4427"/>
                </a:lnTo>
                <a:lnTo>
                  <a:pt x="72" y="4469"/>
                </a:lnTo>
                <a:lnTo>
                  <a:pt x="90" y="4509"/>
                </a:lnTo>
                <a:lnTo>
                  <a:pt x="111" y="4548"/>
                </a:lnTo>
                <a:lnTo>
                  <a:pt x="133" y="4588"/>
                </a:lnTo>
                <a:lnTo>
                  <a:pt x="156" y="4624"/>
                </a:lnTo>
                <a:lnTo>
                  <a:pt x="181" y="4660"/>
                </a:lnTo>
                <a:lnTo>
                  <a:pt x="209" y="4695"/>
                </a:lnTo>
                <a:lnTo>
                  <a:pt x="238" y="4728"/>
                </a:lnTo>
                <a:lnTo>
                  <a:pt x="268" y="4759"/>
                </a:lnTo>
                <a:lnTo>
                  <a:pt x="300" y="4789"/>
                </a:lnTo>
                <a:lnTo>
                  <a:pt x="333" y="4818"/>
                </a:lnTo>
                <a:lnTo>
                  <a:pt x="368" y="4846"/>
                </a:lnTo>
                <a:lnTo>
                  <a:pt x="404" y="4871"/>
                </a:lnTo>
                <a:lnTo>
                  <a:pt x="440" y="4895"/>
                </a:lnTo>
                <a:lnTo>
                  <a:pt x="478" y="4917"/>
                </a:lnTo>
                <a:lnTo>
                  <a:pt x="518" y="4937"/>
                </a:lnTo>
                <a:lnTo>
                  <a:pt x="558" y="4955"/>
                </a:lnTo>
                <a:lnTo>
                  <a:pt x="599" y="4971"/>
                </a:lnTo>
                <a:lnTo>
                  <a:pt x="642" y="4986"/>
                </a:lnTo>
                <a:lnTo>
                  <a:pt x="686" y="4999"/>
                </a:lnTo>
                <a:lnTo>
                  <a:pt x="730" y="5008"/>
                </a:lnTo>
                <a:lnTo>
                  <a:pt x="775" y="5016"/>
                </a:lnTo>
                <a:lnTo>
                  <a:pt x="821" y="5022"/>
                </a:lnTo>
                <a:lnTo>
                  <a:pt x="867" y="5025"/>
                </a:lnTo>
                <a:lnTo>
                  <a:pt x="914" y="5027"/>
                </a:lnTo>
                <a:lnTo>
                  <a:pt x="4113" y="5027"/>
                </a:lnTo>
                <a:lnTo>
                  <a:pt x="4160" y="5025"/>
                </a:lnTo>
                <a:lnTo>
                  <a:pt x="4206" y="5022"/>
                </a:lnTo>
                <a:lnTo>
                  <a:pt x="4252" y="5016"/>
                </a:lnTo>
                <a:lnTo>
                  <a:pt x="4297" y="5008"/>
                </a:lnTo>
                <a:lnTo>
                  <a:pt x="4342" y="4999"/>
                </a:lnTo>
                <a:lnTo>
                  <a:pt x="4384" y="4986"/>
                </a:lnTo>
                <a:lnTo>
                  <a:pt x="4427" y="4971"/>
                </a:lnTo>
                <a:lnTo>
                  <a:pt x="4469" y="4955"/>
                </a:lnTo>
                <a:lnTo>
                  <a:pt x="4509" y="4937"/>
                </a:lnTo>
                <a:lnTo>
                  <a:pt x="4548" y="4917"/>
                </a:lnTo>
                <a:lnTo>
                  <a:pt x="4587" y="4895"/>
                </a:lnTo>
                <a:lnTo>
                  <a:pt x="4624" y="4871"/>
                </a:lnTo>
                <a:lnTo>
                  <a:pt x="4660" y="4846"/>
                </a:lnTo>
                <a:lnTo>
                  <a:pt x="4694" y="4818"/>
                </a:lnTo>
                <a:lnTo>
                  <a:pt x="4728" y="4789"/>
                </a:lnTo>
                <a:lnTo>
                  <a:pt x="4759" y="4759"/>
                </a:lnTo>
                <a:lnTo>
                  <a:pt x="4789" y="4728"/>
                </a:lnTo>
                <a:lnTo>
                  <a:pt x="4818" y="4695"/>
                </a:lnTo>
                <a:lnTo>
                  <a:pt x="4845" y="4660"/>
                </a:lnTo>
                <a:lnTo>
                  <a:pt x="4871" y="4624"/>
                </a:lnTo>
                <a:lnTo>
                  <a:pt x="4895" y="4588"/>
                </a:lnTo>
                <a:lnTo>
                  <a:pt x="4917" y="4548"/>
                </a:lnTo>
                <a:lnTo>
                  <a:pt x="4936" y="4509"/>
                </a:lnTo>
                <a:lnTo>
                  <a:pt x="4955" y="4469"/>
                </a:lnTo>
                <a:lnTo>
                  <a:pt x="4971" y="4427"/>
                </a:lnTo>
                <a:lnTo>
                  <a:pt x="4986" y="4385"/>
                </a:lnTo>
                <a:lnTo>
                  <a:pt x="4997" y="4341"/>
                </a:lnTo>
                <a:lnTo>
                  <a:pt x="5008" y="4297"/>
                </a:lnTo>
                <a:lnTo>
                  <a:pt x="5016" y="4252"/>
                </a:lnTo>
                <a:lnTo>
                  <a:pt x="5022" y="4206"/>
                </a:lnTo>
                <a:lnTo>
                  <a:pt x="5025" y="4160"/>
                </a:lnTo>
                <a:lnTo>
                  <a:pt x="5026" y="4113"/>
                </a:lnTo>
                <a:lnTo>
                  <a:pt x="5026" y="914"/>
                </a:lnTo>
                <a:lnTo>
                  <a:pt x="5025" y="867"/>
                </a:lnTo>
                <a:lnTo>
                  <a:pt x="5022" y="821"/>
                </a:lnTo>
                <a:lnTo>
                  <a:pt x="5016" y="775"/>
                </a:lnTo>
                <a:lnTo>
                  <a:pt x="5008" y="730"/>
                </a:lnTo>
                <a:lnTo>
                  <a:pt x="4997" y="686"/>
                </a:lnTo>
                <a:lnTo>
                  <a:pt x="4986" y="642"/>
                </a:lnTo>
                <a:lnTo>
                  <a:pt x="4971" y="599"/>
                </a:lnTo>
                <a:lnTo>
                  <a:pt x="4955" y="558"/>
                </a:lnTo>
                <a:lnTo>
                  <a:pt x="4936" y="518"/>
                </a:lnTo>
                <a:lnTo>
                  <a:pt x="4917" y="478"/>
                </a:lnTo>
                <a:lnTo>
                  <a:pt x="4895" y="440"/>
                </a:lnTo>
                <a:lnTo>
                  <a:pt x="4871" y="404"/>
                </a:lnTo>
                <a:lnTo>
                  <a:pt x="4845" y="368"/>
                </a:lnTo>
                <a:lnTo>
                  <a:pt x="4818" y="333"/>
                </a:lnTo>
                <a:lnTo>
                  <a:pt x="4789" y="300"/>
                </a:lnTo>
                <a:lnTo>
                  <a:pt x="4759" y="268"/>
                </a:lnTo>
                <a:lnTo>
                  <a:pt x="4728" y="238"/>
                </a:lnTo>
                <a:lnTo>
                  <a:pt x="4694" y="209"/>
                </a:lnTo>
                <a:lnTo>
                  <a:pt x="4660" y="182"/>
                </a:lnTo>
                <a:lnTo>
                  <a:pt x="4624" y="156"/>
                </a:lnTo>
                <a:lnTo>
                  <a:pt x="4587" y="133"/>
                </a:lnTo>
                <a:lnTo>
                  <a:pt x="4548" y="111"/>
                </a:lnTo>
                <a:lnTo>
                  <a:pt x="4509" y="90"/>
                </a:lnTo>
                <a:lnTo>
                  <a:pt x="4469" y="72"/>
                </a:lnTo>
                <a:lnTo>
                  <a:pt x="4427" y="56"/>
                </a:lnTo>
                <a:lnTo>
                  <a:pt x="4384" y="42"/>
                </a:lnTo>
                <a:lnTo>
                  <a:pt x="4342" y="29"/>
                </a:lnTo>
                <a:lnTo>
                  <a:pt x="4297" y="19"/>
                </a:lnTo>
                <a:lnTo>
                  <a:pt x="4252" y="11"/>
                </a:lnTo>
                <a:lnTo>
                  <a:pt x="4206" y="5"/>
                </a:lnTo>
                <a:lnTo>
                  <a:pt x="4160" y="1"/>
                </a:lnTo>
                <a:lnTo>
                  <a:pt x="4113" y="0"/>
                </a:lnTo>
                <a:close/>
                <a:moveTo>
                  <a:pt x="4114" y="2971"/>
                </a:moveTo>
                <a:lnTo>
                  <a:pt x="2971" y="2971"/>
                </a:lnTo>
                <a:lnTo>
                  <a:pt x="2971" y="4114"/>
                </a:lnTo>
                <a:lnTo>
                  <a:pt x="2057" y="4114"/>
                </a:lnTo>
                <a:lnTo>
                  <a:pt x="2057" y="2971"/>
                </a:lnTo>
                <a:lnTo>
                  <a:pt x="914" y="2971"/>
                </a:lnTo>
                <a:lnTo>
                  <a:pt x="914" y="2057"/>
                </a:lnTo>
                <a:lnTo>
                  <a:pt x="2057" y="2057"/>
                </a:lnTo>
                <a:lnTo>
                  <a:pt x="2057" y="914"/>
                </a:lnTo>
                <a:lnTo>
                  <a:pt x="2971" y="914"/>
                </a:lnTo>
                <a:lnTo>
                  <a:pt x="2971" y="2057"/>
                </a:lnTo>
                <a:lnTo>
                  <a:pt x="4114" y="2057"/>
                </a:lnTo>
                <a:lnTo>
                  <a:pt x="4114" y="2971"/>
                </a:lnTo>
                <a:close/>
              </a:path>
            </a:pathLst>
          </a:custGeom>
          <a:solidFill>
            <a:srgbClr val="0E0BA4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0E0BA4"/>
              </a:solidFill>
            </a:endParaRPr>
          </a:p>
        </p:txBody>
      </p:sp>
      <p:sp>
        <p:nvSpPr>
          <p:cNvPr id="54" name="KSO_Shape"/>
          <p:cNvSpPr>
            <a:spLocks noChangeAspect="1"/>
          </p:cNvSpPr>
          <p:nvPr/>
        </p:nvSpPr>
        <p:spPr bwMode="auto">
          <a:xfrm>
            <a:off x="7734882" y="3727450"/>
            <a:ext cx="252421" cy="252000"/>
          </a:xfrm>
          <a:custGeom>
            <a:avLst/>
            <a:gdLst>
              <a:gd name="T0" fmla="*/ 346433 w 5026"/>
              <a:gd name="T1" fmla="*/ 0 h 5027"/>
              <a:gd name="T2" fmla="*/ 293748 w 5026"/>
              <a:gd name="T3" fmla="*/ 4164 h 5027"/>
              <a:gd name="T4" fmla="*/ 243337 w 5026"/>
              <a:gd name="T5" fmla="*/ 15897 h 5027"/>
              <a:gd name="T6" fmla="*/ 196337 w 5026"/>
              <a:gd name="T7" fmla="*/ 34065 h 5027"/>
              <a:gd name="T8" fmla="*/ 153128 w 5026"/>
              <a:gd name="T9" fmla="*/ 59046 h 5027"/>
              <a:gd name="T10" fmla="*/ 113709 w 5026"/>
              <a:gd name="T11" fmla="*/ 90083 h 5027"/>
              <a:gd name="T12" fmla="*/ 79217 w 5026"/>
              <a:gd name="T13" fmla="*/ 126041 h 5027"/>
              <a:gd name="T14" fmla="*/ 50411 w 5026"/>
              <a:gd name="T15" fmla="*/ 166541 h 5027"/>
              <a:gd name="T16" fmla="*/ 27290 w 5026"/>
              <a:gd name="T17" fmla="*/ 211204 h 5027"/>
              <a:gd name="T18" fmla="*/ 10992 w 5026"/>
              <a:gd name="T19" fmla="*/ 259652 h 5027"/>
              <a:gd name="T20" fmla="*/ 1895 w 5026"/>
              <a:gd name="T21" fmla="*/ 310750 h 5027"/>
              <a:gd name="T22" fmla="*/ 0 w 5026"/>
              <a:gd name="T23" fmla="*/ 1556777 h 5027"/>
              <a:gd name="T24" fmla="*/ 1895 w 5026"/>
              <a:gd name="T25" fmla="*/ 1591978 h 5027"/>
              <a:gd name="T26" fmla="*/ 10992 w 5026"/>
              <a:gd name="T27" fmla="*/ 1643076 h 5027"/>
              <a:gd name="T28" fmla="*/ 27290 w 5026"/>
              <a:gd name="T29" fmla="*/ 1691524 h 5027"/>
              <a:gd name="T30" fmla="*/ 50411 w 5026"/>
              <a:gd name="T31" fmla="*/ 1736566 h 5027"/>
              <a:gd name="T32" fmla="*/ 79217 w 5026"/>
              <a:gd name="T33" fmla="*/ 1777065 h 5027"/>
              <a:gd name="T34" fmla="*/ 113709 w 5026"/>
              <a:gd name="T35" fmla="*/ 1812645 h 5027"/>
              <a:gd name="T36" fmla="*/ 153128 w 5026"/>
              <a:gd name="T37" fmla="*/ 1843682 h 5027"/>
              <a:gd name="T38" fmla="*/ 196337 w 5026"/>
              <a:gd name="T39" fmla="*/ 1868663 h 5027"/>
              <a:gd name="T40" fmla="*/ 243337 w 5026"/>
              <a:gd name="T41" fmla="*/ 1887209 h 5027"/>
              <a:gd name="T42" fmla="*/ 293748 w 5026"/>
              <a:gd name="T43" fmla="*/ 1898564 h 5027"/>
              <a:gd name="T44" fmla="*/ 346433 w 5026"/>
              <a:gd name="T45" fmla="*/ 1902728 h 5027"/>
              <a:gd name="T46" fmla="*/ 1576761 w 5026"/>
              <a:gd name="T47" fmla="*/ 1901971 h 5027"/>
              <a:gd name="T48" fmla="*/ 1628688 w 5026"/>
              <a:gd name="T49" fmla="*/ 1895536 h 5027"/>
              <a:gd name="T50" fmla="*/ 1677962 w 5026"/>
              <a:gd name="T51" fmla="*/ 1881532 h 5027"/>
              <a:gd name="T52" fmla="*/ 1723824 w 5026"/>
              <a:gd name="T53" fmla="*/ 1861093 h 5027"/>
              <a:gd name="T54" fmla="*/ 1766275 w 5026"/>
              <a:gd name="T55" fmla="*/ 1834219 h 5027"/>
              <a:gd name="T56" fmla="*/ 1803799 w 5026"/>
              <a:gd name="T57" fmla="*/ 1801290 h 5027"/>
              <a:gd name="T58" fmla="*/ 1836396 w 5026"/>
              <a:gd name="T59" fmla="*/ 1763818 h 5027"/>
              <a:gd name="T60" fmla="*/ 1863686 w 5026"/>
              <a:gd name="T61" fmla="*/ 1721426 h 5027"/>
              <a:gd name="T62" fmla="*/ 1884153 w 5026"/>
              <a:gd name="T63" fmla="*/ 1675627 h 5027"/>
              <a:gd name="T64" fmla="*/ 1898177 w 5026"/>
              <a:gd name="T65" fmla="*/ 1626422 h 5027"/>
              <a:gd name="T66" fmla="*/ 1904621 w 5026"/>
              <a:gd name="T67" fmla="*/ 1574567 h 5027"/>
              <a:gd name="T68" fmla="*/ 1905000 w 5026"/>
              <a:gd name="T69" fmla="*/ 345951 h 5027"/>
              <a:gd name="T70" fmla="*/ 1901210 w 5026"/>
              <a:gd name="T71" fmla="*/ 293339 h 5027"/>
              <a:gd name="T72" fmla="*/ 1889839 w 5026"/>
              <a:gd name="T73" fmla="*/ 242998 h 5027"/>
              <a:gd name="T74" fmla="*/ 1870887 w 5026"/>
              <a:gd name="T75" fmla="*/ 196064 h 5027"/>
              <a:gd name="T76" fmla="*/ 1846250 w 5026"/>
              <a:gd name="T77" fmla="*/ 152915 h 5027"/>
              <a:gd name="T78" fmla="*/ 1815170 w 5026"/>
              <a:gd name="T79" fmla="*/ 113551 h 5027"/>
              <a:gd name="T80" fmla="*/ 1779162 w 5026"/>
              <a:gd name="T81" fmla="*/ 79107 h 5027"/>
              <a:gd name="T82" fmla="*/ 1738606 w 5026"/>
              <a:gd name="T83" fmla="*/ 50341 h 5027"/>
              <a:gd name="T84" fmla="*/ 1693881 w 5026"/>
              <a:gd name="T85" fmla="*/ 27252 h 5027"/>
              <a:gd name="T86" fmla="*/ 1645744 w 5026"/>
              <a:gd name="T87" fmla="*/ 10977 h 5027"/>
              <a:gd name="T88" fmla="*/ 1594196 w 5026"/>
              <a:gd name="T89" fmla="*/ 1893 h 5027"/>
              <a:gd name="T90" fmla="*/ 1559326 w 5026"/>
              <a:gd name="T91" fmla="*/ 1124529 h 5027"/>
              <a:gd name="T92" fmla="*/ 779663 w 5026"/>
              <a:gd name="T93" fmla="*/ 1557156 h 5027"/>
              <a:gd name="T94" fmla="*/ 346433 w 5026"/>
              <a:gd name="T95" fmla="*/ 778578 h 5027"/>
              <a:gd name="T96" fmla="*/ 1126095 w 5026"/>
              <a:gd name="T97" fmla="*/ 345951 h 5027"/>
              <a:gd name="T98" fmla="*/ 1559326 w 5026"/>
              <a:gd name="T99" fmla="*/ 1124529 h 5027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</a:gdLst>
            <a:ahLst/>
            <a:cxnLst>
              <a:cxn ang="T100">
                <a:pos x="T0" y="T1"/>
              </a:cxn>
              <a:cxn ang="T101">
                <a:pos x="T2" y="T3"/>
              </a:cxn>
              <a:cxn ang="T102">
                <a:pos x="T4" y="T5"/>
              </a:cxn>
              <a:cxn ang="T103">
                <a:pos x="T6" y="T7"/>
              </a:cxn>
              <a:cxn ang="T104">
                <a:pos x="T8" y="T9"/>
              </a:cxn>
              <a:cxn ang="T105">
                <a:pos x="T10" y="T11"/>
              </a:cxn>
              <a:cxn ang="T106">
                <a:pos x="T12" y="T13"/>
              </a:cxn>
              <a:cxn ang="T107">
                <a:pos x="T14" y="T15"/>
              </a:cxn>
              <a:cxn ang="T108">
                <a:pos x="T16" y="T17"/>
              </a:cxn>
              <a:cxn ang="T109">
                <a:pos x="T18" y="T19"/>
              </a:cxn>
              <a:cxn ang="T110">
                <a:pos x="T20" y="T21"/>
              </a:cxn>
              <a:cxn ang="T111">
                <a:pos x="T22" y="T23"/>
              </a:cxn>
              <a:cxn ang="T112">
                <a:pos x="T24" y="T25"/>
              </a:cxn>
              <a:cxn ang="T113">
                <a:pos x="T26" y="T27"/>
              </a:cxn>
              <a:cxn ang="T114">
                <a:pos x="T28" y="T29"/>
              </a:cxn>
              <a:cxn ang="T115">
                <a:pos x="T30" y="T31"/>
              </a:cxn>
              <a:cxn ang="T116">
                <a:pos x="T32" y="T33"/>
              </a:cxn>
              <a:cxn ang="T117">
                <a:pos x="T34" y="T35"/>
              </a:cxn>
              <a:cxn ang="T118">
                <a:pos x="T36" y="T37"/>
              </a:cxn>
              <a:cxn ang="T119">
                <a:pos x="T38" y="T39"/>
              </a:cxn>
              <a:cxn ang="T120">
                <a:pos x="T40" y="T41"/>
              </a:cxn>
              <a:cxn ang="T121">
                <a:pos x="T42" y="T43"/>
              </a:cxn>
              <a:cxn ang="T122">
                <a:pos x="T44" y="T45"/>
              </a:cxn>
              <a:cxn ang="T123">
                <a:pos x="T46" y="T47"/>
              </a:cxn>
              <a:cxn ang="T124">
                <a:pos x="T48" y="T49"/>
              </a:cxn>
              <a:cxn ang="T125">
                <a:pos x="T50" y="T51"/>
              </a:cxn>
              <a:cxn ang="T126">
                <a:pos x="T52" y="T53"/>
              </a:cxn>
              <a:cxn ang="T127">
                <a:pos x="T54" y="T55"/>
              </a:cxn>
              <a:cxn ang="T128">
                <a:pos x="T56" y="T57"/>
              </a:cxn>
              <a:cxn ang="T129">
                <a:pos x="T58" y="T59"/>
              </a:cxn>
              <a:cxn ang="T130">
                <a:pos x="T60" y="T61"/>
              </a:cxn>
              <a:cxn ang="T131">
                <a:pos x="T62" y="T63"/>
              </a:cxn>
              <a:cxn ang="T132">
                <a:pos x="T64" y="T65"/>
              </a:cxn>
              <a:cxn ang="T133">
                <a:pos x="T66" y="T67"/>
              </a:cxn>
              <a:cxn ang="T134">
                <a:pos x="T68" y="T69"/>
              </a:cxn>
              <a:cxn ang="T135">
                <a:pos x="T70" y="T71"/>
              </a:cxn>
              <a:cxn ang="T136">
                <a:pos x="T72" y="T73"/>
              </a:cxn>
              <a:cxn ang="T137">
                <a:pos x="T74" y="T75"/>
              </a:cxn>
              <a:cxn ang="T138">
                <a:pos x="T76" y="T77"/>
              </a:cxn>
              <a:cxn ang="T139">
                <a:pos x="T78" y="T79"/>
              </a:cxn>
              <a:cxn ang="T140">
                <a:pos x="T80" y="T81"/>
              </a:cxn>
              <a:cxn ang="T141">
                <a:pos x="T82" y="T83"/>
              </a:cxn>
              <a:cxn ang="T142">
                <a:pos x="T84" y="T85"/>
              </a:cxn>
              <a:cxn ang="T143">
                <a:pos x="T86" y="T87"/>
              </a:cxn>
              <a:cxn ang="T144">
                <a:pos x="T88" y="T89"/>
              </a:cxn>
              <a:cxn ang="T145">
                <a:pos x="T90" y="T91"/>
              </a:cxn>
              <a:cxn ang="T146">
                <a:pos x="T92" y="T93"/>
              </a:cxn>
              <a:cxn ang="T147">
                <a:pos x="T94" y="T95"/>
              </a:cxn>
              <a:cxn ang="T148">
                <a:pos x="T96" y="T97"/>
              </a:cxn>
              <a:cxn ang="T149">
                <a:pos x="T98" y="T99"/>
              </a:cxn>
            </a:cxnLst>
            <a:rect l="0" t="0" r="r" b="b"/>
            <a:pathLst>
              <a:path w="5026" h="5027">
                <a:moveTo>
                  <a:pt x="4113" y="0"/>
                </a:moveTo>
                <a:lnTo>
                  <a:pt x="914" y="0"/>
                </a:lnTo>
                <a:lnTo>
                  <a:pt x="867" y="1"/>
                </a:lnTo>
                <a:lnTo>
                  <a:pt x="821" y="5"/>
                </a:lnTo>
                <a:lnTo>
                  <a:pt x="775" y="11"/>
                </a:lnTo>
                <a:lnTo>
                  <a:pt x="730" y="19"/>
                </a:lnTo>
                <a:lnTo>
                  <a:pt x="686" y="29"/>
                </a:lnTo>
                <a:lnTo>
                  <a:pt x="642" y="42"/>
                </a:lnTo>
                <a:lnTo>
                  <a:pt x="599" y="56"/>
                </a:lnTo>
                <a:lnTo>
                  <a:pt x="558" y="72"/>
                </a:lnTo>
                <a:lnTo>
                  <a:pt x="518" y="90"/>
                </a:lnTo>
                <a:lnTo>
                  <a:pt x="478" y="111"/>
                </a:lnTo>
                <a:lnTo>
                  <a:pt x="440" y="133"/>
                </a:lnTo>
                <a:lnTo>
                  <a:pt x="404" y="156"/>
                </a:lnTo>
                <a:lnTo>
                  <a:pt x="368" y="182"/>
                </a:lnTo>
                <a:lnTo>
                  <a:pt x="333" y="209"/>
                </a:lnTo>
                <a:lnTo>
                  <a:pt x="300" y="238"/>
                </a:lnTo>
                <a:lnTo>
                  <a:pt x="268" y="268"/>
                </a:lnTo>
                <a:lnTo>
                  <a:pt x="238" y="300"/>
                </a:lnTo>
                <a:lnTo>
                  <a:pt x="209" y="333"/>
                </a:lnTo>
                <a:lnTo>
                  <a:pt x="181" y="368"/>
                </a:lnTo>
                <a:lnTo>
                  <a:pt x="156" y="404"/>
                </a:lnTo>
                <a:lnTo>
                  <a:pt x="133" y="440"/>
                </a:lnTo>
                <a:lnTo>
                  <a:pt x="111" y="478"/>
                </a:lnTo>
                <a:lnTo>
                  <a:pt x="90" y="518"/>
                </a:lnTo>
                <a:lnTo>
                  <a:pt x="72" y="558"/>
                </a:lnTo>
                <a:lnTo>
                  <a:pt x="56" y="599"/>
                </a:lnTo>
                <a:lnTo>
                  <a:pt x="42" y="642"/>
                </a:lnTo>
                <a:lnTo>
                  <a:pt x="29" y="686"/>
                </a:lnTo>
                <a:lnTo>
                  <a:pt x="19" y="730"/>
                </a:lnTo>
                <a:lnTo>
                  <a:pt x="11" y="775"/>
                </a:lnTo>
                <a:lnTo>
                  <a:pt x="5" y="821"/>
                </a:lnTo>
                <a:lnTo>
                  <a:pt x="1" y="867"/>
                </a:lnTo>
                <a:lnTo>
                  <a:pt x="0" y="914"/>
                </a:lnTo>
                <a:lnTo>
                  <a:pt x="0" y="4113"/>
                </a:lnTo>
                <a:lnTo>
                  <a:pt x="1" y="4160"/>
                </a:lnTo>
                <a:lnTo>
                  <a:pt x="5" y="4206"/>
                </a:lnTo>
                <a:lnTo>
                  <a:pt x="11" y="4252"/>
                </a:lnTo>
                <a:lnTo>
                  <a:pt x="19" y="4297"/>
                </a:lnTo>
                <a:lnTo>
                  <a:pt x="29" y="4341"/>
                </a:lnTo>
                <a:lnTo>
                  <a:pt x="42" y="4385"/>
                </a:lnTo>
                <a:lnTo>
                  <a:pt x="56" y="4427"/>
                </a:lnTo>
                <a:lnTo>
                  <a:pt x="72" y="4469"/>
                </a:lnTo>
                <a:lnTo>
                  <a:pt x="90" y="4509"/>
                </a:lnTo>
                <a:lnTo>
                  <a:pt x="111" y="4548"/>
                </a:lnTo>
                <a:lnTo>
                  <a:pt x="133" y="4588"/>
                </a:lnTo>
                <a:lnTo>
                  <a:pt x="156" y="4624"/>
                </a:lnTo>
                <a:lnTo>
                  <a:pt x="181" y="4660"/>
                </a:lnTo>
                <a:lnTo>
                  <a:pt x="209" y="4695"/>
                </a:lnTo>
                <a:lnTo>
                  <a:pt x="238" y="4728"/>
                </a:lnTo>
                <a:lnTo>
                  <a:pt x="268" y="4759"/>
                </a:lnTo>
                <a:lnTo>
                  <a:pt x="300" y="4789"/>
                </a:lnTo>
                <a:lnTo>
                  <a:pt x="333" y="4818"/>
                </a:lnTo>
                <a:lnTo>
                  <a:pt x="368" y="4846"/>
                </a:lnTo>
                <a:lnTo>
                  <a:pt x="404" y="4871"/>
                </a:lnTo>
                <a:lnTo>
                  <a:pt x="440" y="4895"/>
                </a:lnTo>
                <a:lnTo>
                  <a:pt x="478" y="4917"/>
                </a:lnTo>
                <a:lnTo>
                  <a:pt x="518" y="4937"/>
                </a:lnTo>
                <a:lnTo>
                  <a:pt x="558" y="4955"/>
                </a:lnTo>
                <a:lnTo>
                  <a:pt x="599" y="4971"/>
                </a:lnTo>
                <a:lnTo>
                  <a:pt x="642" y="4986"/>
                </a:lnTo>
                <a:lnTo>
                  <a:pt x="686" y="4999"/>
                </a:lnTo>
                <a:lnTo>
                  <a:pt x="730" y="5008"/>
                </a:lnTo>
                <a:lnTo>
                  <a:pt x="775" y="5016"/>
                </a:lnTo>
                <a:lnTo>
                  <a:pt x="821" y="5022"/>
                </a:lnTo>
                <a:lnTo>
                  <a:pt x="867" y="5025"/>
                </a:lnTo>
                <a:lnTo>
                  <a:pt x="914" y="5027"/>
                </a:lnTo>
                <a:lnTo>
                  <a:pt x="4113" y="5027"/>
                </a:lnTo>
                <a:lnTo>
                  <a:pt x="4160" y="5025"/>
                </a:lnTo>
                <a:lnTo>
                  <a:pt x="4206" y="5022"/>
                </a:lnTo>
                <a:lnTo>
                  <a:pt x="4252" y="5016"/>
                </a:lnTo>
                <a:lnTo>
                  <a:pt x="4297" y="5008"/>
                </a:lnTo>
                <a:lnTo>
                  <a:pt x="4342" y="4999"/>
                </a:lnTo>
                <a:lnTo>
                  <a:pt x="4384" y="4986"/>
                </a:lnTo>
                <a:lnTo>
                  <a:pt x="4427" y="4971"/>
                </a:lnTo>
                <a:lnTo>
                  <a:pt x="4469" y="4955"/>
                </a:lnTo>
                <a:lnTo>
                  <a:pt x="4509" y="4937"/>
                </a:lnTo>
                <a:lnTo>
                  <a:pt x="4548" y="4917"/>
                </a:lnTo>
                <a:lnTo>
                  <a:pt x="4587" y="4895"/>
                </a:lnTo>
                <a:lnTo>
                  <a:pt x="4624" y="4871"/>
                </a:lnTo>
                <a:lnTo>
                  <a:pt x="4660" y="4846"/>
                </a:lnTo>
                <a:lnTo>
                  <a:pt x="4694" y="4818"/>
                </a:lnTo>
                <a:lnTo>
                  <a:pt x="4728" y="4789"/>
                </a:lnTo>
                <a:lnTo>
                  <a:pt x="4759" y="4759"/>
                </a:lnTo>
                <a:lnTo>
                  <a:pt x="4789" y="4728"/>
                </a:lnTo>
                <a:lnTo>
                  <a:pt x="4818" y="4695"/>
                </a:lnTo>
                <a:lnTo>
                  <a:pt x="4845" y="4660"/>
                </a:lnTo>
                <a:lnTo>
                  <a:pt x="4871" y="4624"/>
                </a:lnTo>
                <a:lnTo>
                  <a:pt x="4895" y="4588"/>
                </a:lnTo>
                <a:lnTo>
                  <a:pt x="4917" y="4548"/>
                </a:lnTo>
                <a:lnTo>
                  <a:pt x="4936" y="4509"/>
                </a:lnTo>
                <a:lnTo>
                  <a:pt x="4955" y="4469"/>
                </a:lnTo>
                <a:lnTo>
                  <a:pt x="4971" y="4427"/>
                </a:lnTo>
                <a:lnTo>
                  <a:pt x="4986" y="4385"/>
                </a:lnTo>
                <a:lnTo>
                  <a:pt x="4997" y="4341"/>
                </a:lnTo>
                <a:lnTo>
                  <a:pt x="5008" y="4297"/>
                </a:lnTo>
                <a:lnTo>
                  <a:pt x="5016" y="4252"/>
                </a:lnTo>
                <a:lnTo>
                  <a:pt x="5022" y="4206"/>
                </a:lnTo>
                <a:lnTo>
                  <a:pt x="5025" y="4160"/>
                </a:lnTo>
                <a:lnTo>
                  <a:pt x="5026" y="4113"/>
                </a:lnTo>
                <a:lnTo>
                  <a:pt x="5026" y="914"/>
                </a:lnTo>
                <a:lnTo>
                  <a:pt x="5025" y="867"/>
                </a:lnTo>
                <a:lnTo>
                  <a:pt x="5022" y="821"/>
                </a:lnTo>
                <a:lnTo>
                  <a:pt x="5016" y="775"/>
                </a:lnTo>
                <a:lnTo>
                  <a:pt x="5008" y="730"/>
                </a:lnTo>
                <a:lnTo>
                  <a:pt x="4997" y="686"/>
                </a:lnTo>
                <a:lnTo>
                  <a:pt x="4986" y="642"/>
                </a:lnTo>
                <a:lnTo>
                  <a:pt x="4971" y="599"/>
                </a:lnTo>
                <a:lnTo>
                  <a:pt x="4955" y="558"/>
                </a:lnTo>
                <a:lnTo>
                  <a:pt x="4936" y="518"/>
                </a:lnTo>
                <a:lnTo>
                  <a:pt x="4917" y="478"/>
                </a:lnTo>
                <a:lnTo>
                  <a:pt x="4895" y="440"/>
                </a:lnTo>
                <a:lnTo>
                  <a:pt x="4871" y="404"/>
                </a:lnTo>
                <a:lnTo>
                  <a:pt x="4845" y="368"/>
                </a:lnTo>
                <a:lnTo>
                  <a:pt x="4818" y="333"/>
                </a:lnTo>
                <a:lnTo>
                  <a:pt x="4789" y="300"/>
                </a:lnTo>
                <a:lnTo>
                  <a:pt x="4759" y="268"/>
                </a:lnTo>
                <a:lnTo>
                  <a:pt x="4728" y="238"/>
                </a:lnTo>
                <a:lnTo>
                  <a:pt x="4694" y="209"/>
                </a:lnTo>
                <a:lnTo>
                  <a:pt x="4660" y="182"/>
                </a:lnTo>
                <a:lnTo>
                  <a:pt x="4624" y="156"/>
                </a:lnTo>
                <a:lnTo>
                  <a:pt x="4587" y="133"/>
                </a:lnTo>
                <a:lnTo>
                  <a:pt x="4548" y="111"/>
                </a:lnTo>
                <a:lnTo>
                  <a:pt x="4509" y="90"/>
                </a:lnTo>
                <a:lnTo>
                  <a:pt x="4469" y="72"/>
                </a:lnTo>
                <a:lnTo>
                  <a:pt x="4427" y="56"/>
                </a:lnTo>
                <a:lnTo>
                  <a:pt x="4384" y="42"/>
                </a:lnTo>
                <a:lnTo>
                  <a:pt x="4342" y="29"/>
                </a:lnTo>
                <a:lnTo>
                  <a:pt x="4297" y="19"/>
                </a:lnTo>
                <a:lnTo>
                  <a:pt x="4252" y="11"/>
                </a:lnTo>
                <a:lnTo>
                  <a:pt x="4206" y="5"/>
                </a:lnTo>
                <a:lnTo>
                  <a:pt x="4160" y="1"/>
                </a:lnTo>
                <a:lnTo>
                  <a:pt x="4113" y="0"/>
                </a:lnTo>
                <a:close/>
                <a:moveTo>
                  <a:pt x="4114" y="2971"/>
                </a:moveTo>
                <a:lnTo>
                  <a:pt x="2971" y="2971"/>
                </a:lnTo>
                <a:lnTo>
                  <a:pt x="2971" y="4114"/>
                </a:lnTo>
                <a:lnTo>
                  <a:pt x="2057" y="4114"/>
                </a:lnTo>
                <a:lnTo>
                  <a:pt x="2057" y="2971"/>
                </a:lnTo>
                <a:lnTo>
                  <a:pt x="914" y="2971"/>
                </a:lnTo>
                <a:lnTo>
                  <a:pt x="914" y="2057"/>
                </a:lnTo>
                <a:lnTo>
                  <a:pt x="2057" y="2057"/>
                </a:lnTo>
                <a:lnTo>
                  <a:pt x="2057" y="914"/>
                </a:lnTo>
                <a:lnTo>
                  <a:pt x="2971" y="914"/>
                </a:lnTo>
                <a:lnTo>
                  <a:pt x="2971" y="2057"/>
                </a:lnTo>
                <a:lnTo>
                  <a:pt x="4114" y="2057"/>
                </a:lnTo>
                <a:lnTo>
                  <a:pt x="4114" y="2971"/>
                </a:lnTo>
                <a:close/>
              </a:path>
            </a:pathLst>
          </a:custGeom>
          <a:solidFill>
            <a:srgbClr val="0E0BA4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/>
            <a:endParaRPr lang="zh-CN" altLang="en-US">
              <a:solidFill>
                <a:srgbClr val="0E0BA4"/>
              </a:solidFill>
            </a:endParaRPr>
          </a:p>
        </p:txBody>
      </p:sp>
      <p:sp>
        <p:nvSpPr>
          <p:cNvPr id="55" name="KSO_Shape"/>
          <p:cNvSpPr>
            <a:spLocks noChangeAspect="1"/>
          </p:cNvSpPr>
          <p:nvPr/>
        </p:nvSpPr>
        <p:spPr bwMode="auto">
          <a:xfrm>
            <a:off x="5794957" y="4243556"/>
            <a:ext cx="252421" cy="252000"/>
          </a:xfrm>
          <a:custGeom>
            <a:avLst/>
            <a:gdLst>
              <a:gd name="T0" fmla="*/ 346433 w 5026"/>
              <a:gd name="T1" fmla="*/ 0 h 5027"/>
              <a:gd name="T2" fmla="*/ 293748 w 5026"/>
              <a:gd name="T3" fmla="*/ 4164 h 5027"/>
              <a:gd name="T4" fmla="*/ 243337 w 5026"/>
              <a:gd name="T5" fmla="*/ 15897 h 5027"/>
              <a:gd name="T6" fmla="*/ 196337 w 5026"/>
              <a:gd name="T7" fmla="*/ 34065 h 5027"/>
              <a:gd name="T8" fmla="*/ 153128 w 5026"/>
              <a:gd name="T9" fmla="*/ 59046 h 5027"/>
              <a:gd name="T10" fmla="*/ 113709 w 5026"/>
              <a:gd name="T11" fmla="*/ 90083 h 5027"/>
              <a:gd name="T12" fmla="*/ 79217 w 5026"/>
              <a:gd name="T13" fmla="*/ 126041 h 5027"/>
              <a:gd name="T14" fmla="*/ 50411 w 5026"/>
              <a:gd name="T15" fmla="*/ 166541 h 5027"/>
              <a:gd name="T16" fmla="*/ 27290 w 5026"/>
              <a:gd name="T17" fmla="*/ 211204 h 5027"/>
              <a:gd name="T18" fmla="*/ 10992 w 5026"/>
              <a:gd name="T19" fmla="*/ 259652 h 5027"/>
              <a:gd name="T20" fmla="*/ 1895 w 5026"/>
              <a:gd name="T21" fmla="*/ 310750 h 5027"/>
              <a:gd name="T22" fmla="*/ 0 w 5026"/>
              <a:gd name="T23" fmla="*/ 1556777 h 5027"/>
              <a:gd name="T24" fmla="*/ 1895 w 5026"/>
              <a:gd name="T25" fmla="*/ 1591978 h 5027"/>
              <a:gd name="T26" fmla="*/ 10992 w 5026"/>
              <a:gd name="T27" fmla="*/ 1643076 h 5027"/>
              <a:gd name="T28" fmla="*/ 27290 w 5026"/>
              <a:gd name="T29" fmla="*/ 1691524 h 5027"/>
              <a:gd name="T30" fmla="*/ 50411 w 5026"/>
              <a:gd name="T31" fmla="*/ 1736566 h 5027"/>
              <a:gd name="T32" fmla="*/ 79217 w 5026"/>
              <a:gd name="T33" fmla="*/ 1777065 h 5027"/>
              <a:gd name="T34" fmla="*/ 113709 w 5026"/>
              <a:gd name="T35" fmla="*/ 1812645 h 5027"/>
              <a:gd name="T36" fmla="*/ 153128 w 5026"/>
              <a:gd name="T37" fmla="*/ 1843682 h 5027"/>
              <a:gd name="T38" fmla="*/ 196337 w 5026"/>
              <a:gd name="T39" fmla="*/ 1868663 h 5027"/>
              <a:gd name="T40" fmla="*/ 243337 w 5026"/>
              <a:gd name="T41" fmla="*/ 1887209 h 5027"/>
              <a:gd name="T42" fmla="*/ 293748 w 5026"/>
              <a:gd name="T43" fmla="*/ 1898564 h 5027"/>
              <a:gd name="T44" fmla="*/ 346433 w 5026"/>
              <a:gd name="T45" fmla="*/ 1902728 h 5027"/>
              <a:gd name="T46" fmla="*/ 1576761 w 5026"/>
              <a:gd name="T47" fmla="*/ 1901971 h 5027"/>
              <a:gd name="T48" fmla="*/ 1628688 w 5026"/>
              <a:gd name="T49" fmla="*/ 1895536 h 5027"/>
              <a:gd name="T50" fmla="*/ 1677962 w 5026"/>
              <a:gd name="T51" fmla="*/ 1881532 h 5027"/>
              <a:gd name="T52" fmla="*/ 1723824 w 5026"/>
              <a:gd name="T53" fmla="*/ 1861093 h 5027"/>
              <a:gd name="T54" fmla="*/ 1766275 w 5026"/>
              <a:gd name="T55" fmla="*/ 1834219 h 5027"/>
              <a:gd name="T56" fmla="*/ 1803799 w 5026"/>
              <a:gd name="T57" fmla="*/ 1801290 h 5027"/>
              <a:gd name="T58" fmla="*/ 1836396 w 5026"/>
              <a:gd name="T59" fmla="*/ 1763818 h 5027"/>
              <a:gd name="T60" fmla="*/ 1863686 w 5026"/>
              <a:gd name="T61" fmla="*/ 1721426 h 5027"/>
              <a:gd name="T62" fmla="*/ 1884153 w 5026"/>
              <a:gd name="T63" fmla="*/ 1675627 h 5027"/>
              <a:gd name="T64" fmla="*/ 1898177 w 5026"/>
              <a:gd name="T65" fmla="*/ 1626422 h 5027"/>
              <a:gd name="T66" fmla="*/ 1904621 w 5026"/>
              <a:gd name="T67" fmla="*/ 1574567 h 5027"/>
              <a:gd name="T68" fmla="*/ 1905000 w 5026"/>
              <a:gd name="T69" fmla="*/ 345951 h 5027"/>
              <a:gd name="T70" fmla="*/ 1901210 w 5026"/>
              <a:gd name="T71" fmla="*/ 293339 h 5027"/>
              <a:gd name="T72" fmla="*/ 1889839 w 5026"/>
              <a:gd name="T73" fmla="*/ 242998 h 5027"/>
              <a:gd name="T74" fmla="*/ 1870887 w 5026"/>
              <a:gd name="T75" fmla="*/ 196064 h 5027"/>
              <a:gd name="T76" fmla="*/ 1846250 w 5026"/>
              <a:gd name="T77" fmla="*/ 152915 h 5027"/>
              <a:gd name="T78" fmla="*/ 1815170 w 5026"/>
              <a:gd name="T79" fmla="*/ 113551 h 5027"/>
              <a:gd name="T80" fmla="*/ 1779162 w 5026"/>
              <a:gd name="T81" fmla="*/ 79107 h 5027"/>
              <a:gd name="T82" fmla="*/ 1738606 w 5026"/>
              <a:gd name="T83" fmla="*/ 50341 h 5027"/>
              <a:gd name="T84" fmla="*/ 1693881 w 5026"/>
              <a:gd name="T85" fmla="*/ 27252 h 5027"/>
              <a:gd name="T86" fmla="*/ 1645744 w 5026"/>
              <a:gd name="T87" fmla="*/ 10977 h 5027"/>
              <a:gd name="T88" fmla="*/ 1594196 w 5026"/>
              <a:gd name="T89" fmla="*/ 1893 h 5027"/>
              <a:gd name="T90" fmla="*/ 1559326 w 5026"/>
              <a:gd name="T91" fmla="*/ 1124529 h 5027"/>
              <a:gd name="T92" fmla="*/ 779663 w 5026"/>
              <a:gd name="T93" fmla="*/ 1557156 h 5027"/>
              <a:gd name="T94" fmla="*/ 346433 w 5026"/>
              <a:gd name="T95" fmla="*/ 778578 h 5027"/>
              <a:gd name="T96" fmla="*/ 1126095 w 5026"/>
              <a:gd name="T97" fmla="*/ 345951 h 5027"/>
              <a:gd name="T98" fmla="*/ 1559326 w 5026"/>
              <a:gd name="T99" fmla="*/ 1124529 h 5027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</a:gdLst>
            <a:ahLst/>
            <a:cxnLst>
              <a:cxn ang="T100">
                <a:pos x="T0" y="T1"/>
              </a:cxn>
              <a:cxn ang="T101">
                <a:pos x="T2" y="T3"/>
              </a:cxn>
              <a:cxn ang="T102">
                <a:pos x="T4" y="T5"/>
              </a:cxn>
              <a:cxn ang="T103">
                <a:pos x="T6" y="T7"/>
              </a:cxn>
              <a:cxn ang="T104">
                <a:pos x="T8" y="T9"/>
              </a:cxn>
              <a:cxn ang="T105">
                <a:pos x="T10" y="T11"/>
              </a:cxn>
              <a:cxn ang="T106">
                <a:pos x="T12" y="T13"/>
              </a:cxn>
              <a:cxn ang="T107">
                <a:pos x="T14" y="T15"/>
              </a:cxn>
              <a:cxn ang="T108">
                <a:pos x="T16" y="T17"/>
              </a:cxn>
              <a:cxn ang="T109">
                <a:pos x="T18" y="T19"/>
              </a:cxn>
              <a:cxn ang="T110">
                <a:pos x="T20" y="T21"/>
              </a:cxn>
              <a:cxn ang="T111">
                <a:pos x="T22" y="T23"/>
              </a:cxn>
              <a:cxn ang="T112">
                <a:pos x="T24" y="T25"/>
              </a:cxn>
              <a:cxn ang="T113">
                <a:pos x="T26" y="T27"/>
              </a:cxn>
              <a:cxn ang="T114">
                <a:pos x="T28" y="T29"/>
              </a:cxn>
              <a:cxn ang="T115">
                <a:pos x="T30" y="T31"/>
              </a:cxn>
              <a:cxn ang="T116">
                <a:pos x="T32" y="T33"/>
              </a:cxn>
              <a:cxn ang="T117">
                <a:pos x="T34" y="T35"/>
              </a:cxn>
              <a:cxn ang="T118">
                <a:pos x="T36" y="T37"/>
              </a:cxn>
              <a:cxn ang="T119">
                <a:pos x="T38" y="T39"/>
              </a:cxn>
              <a:cxn ang="T120">
                <a:pos x="T40" y="T41"/>
              </a:cxn>
              <a:cxn ang="T121">
                <a:pos x="T42" y="T43"/>
              </a:cxn>
              <a:cxn ang="T122">
                <a:pos x="T44" y="T45"/>
              </a:cxn>
              <a:cxn ang="T123">
                <a:pos x="T46" y="T47"/>
              </a:cxn>
              <a:cxn ang="T124">
                <a:pos x="T48" y="T49"/>
              </a:cxn>
              <a:cxn ang="T125">
                <a:pos x="T50" y="T51"/>
              </a:cxn>
              <a:cxn ang="T126">
                <a:pos x="T52" y="T53"/>
              </a:cxn>
              <a:cxn ang="T127">
                <a:pos x="T54" y="T55"/>
              </a:cxn>
              <a:cxn ang="T128">
                <a:pos x="T56" y="T57"/>
              </a:cxn>
              <a:cxn ang="T129">
                <a:pos x="T58" y="T59"/>
              </a:cxn>
              <a:cxn ang="T130">
                <a:pos x="T60" y="T61"/>
              </a:cxn>
              <a:cxn ang="T131">
                <a:pos x="T62" y="T63"/>
              </a:cxn>
              <a:cxn ang="T132">
                <a:pos x="T64" y="T65"/>
              </a:cxn>
              <a:cxn ang="T133">
                <a:pos x="T66" y="T67"/>
              </a:cxn>
              <a:cxn ang="T134">
                <a:pos x="T68" y="T69"/>
              </a:cxn>
              <a:cxn ang="T135">
                <a:pos x="T70" y="T71"/>
              </a:cxn>
              <a:cxn ang="T136">
                <a:pos x="T72" y="T73"/>
              </a:cxn>
              <a:cxn ang="T137">
                <a:pos x="T74" y="T75"/>
              </a:cxn>
              <a:cxn ang="T138">
                <a:pos x="T76" y="T77"/>
              </a:cxn>
              <a:cxn ang="T139">
                <a:pos x="T78" y="T79"/>
              </a:cxn>
              <a:cxn ang="T140">
                <a:pos x="T80" y="T81"/>
              </a:cxn>
              <a:cxn ang="T141">
                <a:pos x="T82" y="T83"/>
              </a:cxn>
              <a:cxn ang="T142">
                <a:pos x="T84" y="T85"/>
              </a:cxn>
              <a:cxn ang="T143">
                <a:pos x="T86" y="T87"/>
              </a:cxn>
              <a:cxn ang="T144">
                <a:pos x="T88" y="T89"/>
              </a:cxn>
              <a:cxn ang="T145">
                <a:pos x="T90" y="T91"/>
              </a:cxn>
              <a:cxn ang="T146">
                <a:pos x="T92" y="T93"/>
              </a:cxn>
              <a:cxn ang="T147">
                <a:pos x="T94" y="T95"/>
              </a:cxn>
              <a:cxn ang="T148">
                <a:pos x="T96" y="T97"/>
              </a:cxn>
              <a:cxn ang="T149">
                <a:pos x="T98" y="T99"/>
              </a:cxn>
            </a:cxnLst>
            <a:rect l="0" t="0" r="r" b="b"/>
            <a:pathLst>
              <a:path w="5026" h="5027">
                <a:moveTo>
                  <a:pt x="4113" y="0"/>
                </a:moveTo>
                <a:lnTo>
                  <a:pt x="914" y="0"/>
                </a:lnTo>
                <a:lnTo>
                  <a:pt x="867" y="1"/>
                </a:lnTo>
                <a:lnTo>
                  <a:pt x="821" y="5"/>
                </a:lnTo>
                <a:lnTo>
                  <a:pt x="775" y="11"/>
                </a:lnTo>
                <a:lnTo>
                  <a:pt x="730" y="19"/>
                </a:lnTo>
                <a:lnTo>
                  <a:pt x="686" y="29"/>
                </a:lnTo>
                <a:lnTo>
                  <a:pt x="642" y="42"/>
                </a:lnTo>
                <a:lnTo>
                  <a:pt x="599" y="56"/>
                </a:lnTo>
                <a:lnTo>
                  <a:pt x="558" y="72"/>
                </a:lnTo>
                <a:lnTo>
                  <a:pt x="518" y="90"/>
                </a:lnTo>
                <a:lnTo>
                  <a:pt x="478" y="111"/>
                </a:lnTo>
                <a:lnTo>
                  <a:pt x="440" y="133"/>
                </a:lnTo>
                <a:lnTo>
                  <a:pt x="404" y="156"/>
                </a:lnTo>
                <a:lnTo>
                  <a:pt x="368" y="182"/>
                </a:lnTo>
                <a:lnTo>
                  <a:pt x="333" y="209"/>
                </a:lnTo>
                <a:lnTo>
                  <a:pt x="300" y="238"/>
                </a:lnTo>
                <a:lnTo>
                  <a:pt x="268" y="268"/>
                </a:lnTo>
                <a:lnTo>
                  <a:pt x="238" y="300"/>
                </a:lnTo>
                <a:lnTo>
                  <a:pt x="209" y="333"/>
                </a:lnTo>
                <a:lnTo>
                  <a:pt x="181" y="368"/>
                </a:lnTo>
                <a:lnTo>
                  <a:pt x="156" y="404"/>
                </a:lnTo>
                <a:lnTo>
                  <a:pt x="133" y="440"/>
                </a:lnTo>
                <a:lnTo>
                  <a:pt x="111" y="478"/>
                </a:lnTo>
                <a:lnTo>
                  <a:pt x="90" y="518"/>
                </a:lnTo>
                <a:lnTo>
                  <a:pt x="72" y="558"/>
                </a:lnTo>
                <a:lnTo>
                  <a:pt x="56" y="599"/>
                </a:lnTo>
                <a:lnTo>
                  <a:pt x="42" y="642"/>
                </a:lnTo>
                <a:lnTo>
                  <a:pt x="29" y="686"/>
                </a:lnTo>
                <a:lnTo>
                  <a:pt x="19" y="730"/>
                </a:lnTo>
                <a:lnTo>
                  <a:pt x="11" y="775"/>
                </a:lnTo>
                <a:lnTo>
                  <a:pt x="5" y="821"/>
                </a:lnTo>
                <a:lnTo>
                  <a:pt x="1" y="867"/>
                </a:lnTo>
                <a:lnTo>
                  <a:pt x="0" y="914"/>
                </a:lnTo>
                <a:lnTo>
                  <a:pt x="0" y="4113"/>
                </a:lnTo>
                <a:lnTo>
                  <a:pt x="1" y="4160"/>
                </a:lnTo>
                <a:lnTo>
                  <a:pt x="5" y="4206"/>
                </a:lnTo>
                <a:lnTo>
                  <a:pt x="11" y="4252"/>
                </a:lnTo>
                <a:lnTo>
                  <a:pt x="19" y="4297"/>
                </a:lnTo>
                <a:lnTo>
                  <a:pt x="29" y="4341"/>
                </a:lnTo>
                <a:lnTo>
                  <a:pt x="42" y="4385"/>
                </a:lnTo>
                <a:lnTo>
                  <a:pt x="56" y="4427"/>
                </a:lnTo>
                <a:lnTo>
                  <a:pt x="72" y="4469"/>
                </a:lnTo>
                <a:lnTo>
                  <a:pt x="90" y="4509"/>
                </a:lnTo>
                <a:lnTo>
                  <a:pt x="111" y="4548"/>
                </a:lnTo>
                <a:lnTo>
                  <a:pt x="133" y="4588"/>
                </a:lnTo>
                <a:lnTo>
                  <a:pt x="156" y="4624"/>
                </a:lnTo>
                <a:lnTo>
                  <a:pt x="181" y="4660"/>
                </a:lnTo>
                <a:lnTo>
                  <a:pt x="209" y="4695"/>
                </a:lnTo>
                <a:lnTo>
                  <a:pt x="238" y="4728"/>
                </a:lnTo>
                <a:lnTo>
                  <a:pt x="268" y="4759"/>
                </a:lnTo>
                <a:lnTo>
                  <a:pt x="300" y="4789"/>
                </a:lnTo>
                <a:lnTo>
                  <a:pt x="333" y="4818"/>
                </a:lnTo>
                <a:lnTo>
                  <a:pt x="368" y="4846"/>
                </a:lnTo>
                <a:lnTo>
                  <a:pt x="404" y="4871"/>
                </a:lnTo>
                <a:lnTo>
                  <a:pt x="440" y="4895"/>
                </a:lnTo>
                <a:lnTo>
                  <a:pt x="478" y="4917"/>
                </a:lnTo>
                <a:lnTo>
                  <a:pt x="518" y="4937"/>
                </a:lnTo>
                <a:lnTo>
                  <a:pt x="558" y="4955"/>
                </a:lnTo>
                <a:lnTo>
                  <a:pt x="599" y="4971"/>
                </a:lnTo>
                <a:lnTo>
                  <a:pt x="642" y="4986"/>
                </a:lnTo>
                <a:lnTo>
                  <a:pt x="686" y="4999"/>
                </a:lnTo>
                <a:lnTo>
                  <a:pt x="730" y="5008"/>
                </a:lnTo>
                <a:lnTo>
                  <a:pt x="775" y="5016"/>
                </a:lnTo>
                <a:lnTo>
                  <a:pt x="821" y="5022"/>
                </a:lnTo>
                <a:lnTo>
                  <a:pt x="867" y="5025"/>
                </a:lnTo>
                <a:lnTo>
                  <a:pt x="914" y="5027"/>
                </a:lnTo>
                <a:lnTo>
                  <a:pt x="4113" y="5027"/>
                </a:lnTo>
                <a:lnTo>
                  <a:pt x="4160" y="5025"/>
                </a:lnTo>
                <a:lnTo>
                  <a:pt x="4206" y="5022"/>
                </a:lnTo>
                <a:lnTo>
                  <a:pt x="4252" y="5016"/>
                </a:lnTo>
                <a:lnTo>
                  <a:pt x="4297" y="5008"/>
                </a:lnTo>
                <a:lnTo>
                  <a:pt x="4342" y="4999"/>
                </a:lnTo>
                <a:lnTo>
                  <a:pt x="4384" y="4986"/>
                </a:lnTo>
                <a:lnTo>
                  <a:pt x="4427" y="4971"/>
                </a:lnTo>
                <a:lnTo>
                  <a:pt x="4469" y="4955"/>
                </a:lnTo>
                <a:lnTo>
                  <a:pt x="4509" y="4937"/>
                </a:lnTo>
                <a:lnTo>
                  <a:pt x="4548" y="4917"/>
                </a:lnTo>
                <a:lnTo>
                  <a:pt x="4587" y="4895"/>
                </a:lnTo>
                <a:lnTo>
                  <a:pt x="4624" y="4871"/>
                </a:lnTo>
                <a:lnTo>
                  <a:pt x="4660" y="4846"/>
                </a:lnTo>
                <a:lnTo>
                  <a:pt x="4694" y="4818"/>
                </a:lnTo>
                <a:lnTo>
                  <a:pt x="4728" y="4789"/>
                </a:lnTo>
                <a:lnTo>
                  <a:pt x="4759" y="4759"/>
                </a:lnTo>
                <a:lnTo>
                  <a:pt x="4789" y="4728"/>
                </a:lnTo>
                <a:lnTo>
                  <a:pt x="4818" y="4695"/>
                </a:lnTo>
                <a:lnTo>
                  <a:pt x="4845" y="4660"/>
                </a:lnTo>
                <a:lnTo>
                  <a:pt x="4871" y="4624"/>
                </a:lnTo>
                <a:lnTo>
                  <a:pt x="4895" y="4588"/>
                </a:lnTo>
                <a:lnTo>
                  <a:pt x="4917" y="4548"/>
                </a:lnTo>
                <a:lnTo>
                  <a:pt x="4936" y="4509"/>
                </a:lnTo>
                <a:lnTo>
                  <a:pt x="4955" y="4469"/>
                </a:lnTo>
                <a:lnTo>
                  <a:pt x="4971" y="4427"/>
                </a:lnTo>
                <a:lnTo>
                  <a:pt x="4986" y="4385"/>
                </a:lnTo>
                <a:lnTo>
                  <a:pt x="4997" y="4341"/>
                </a:lnTo>
                <a:lnTo>
                  <a:pt x="5008" y="4297"/>
                </a:lnTo>
                <a:lnTo>
                  <a:pt x="5016" y="4252"/>
                </a:lnTo>
                <a:lnTo>
                  <a:pt x="5022" y="4206"/>
                </a:lnTo>
                <a:lnTo>
                  <a:pt x="5025" y="4160"/>
                </a:lnTo>
                <a:lnTo>
                  <a:pt x="5026" y="4113"/>
                </a:lnTo>
                <a:lnTo>
                  <a:pt x="5026" y="914"/>
                </a:lnTo>
                <a:lnTo>
                  <a:pt x="5025" y="867"/>
                </a:lnTo>
                <a:lnTo>
                  <a:pt x="5022" y="821"/>
                </a:lnTo>
                <a:lnTo>
                  <a:pt x="5016" y="775"/>
                </a:lnTo>
                <a:lnTo>
                  <a:pt x="5008" y="730"/>
                </a:lnTo>
                <a:lnTo>
                  <a:pt x="4997" y="686"/>
                </a:lnTo>
                <a:lnTo>
                  <a:pt x="4986" y="642"/>
                </a:lnTo>
                <a:lnTo>
                  <a:pt x="4971" y="599"/>
                </a:lnTo>
                <a:lnTo>
                  <a:pt x="4955" y="558"/>
                </a:lnTo>
                <a:lnTo>
                  <a:pt x="4936" y="518"/>
                </a:lnTo>
                <a:lnTo>
                  <a:pt x="4917" y="478"/>
                </a:lnTo>
                <a:lnTo>
                  <a:pt x="4895" y="440"/>
                </a:lnTo>
                <a:lnTo>
                  <a:pt x="4871" y="404"/>
                </a:lnTo>
                <a:lnTo>
                  <a:pt x="4845" y="368"/>
                </a:lnTo>
                <a:lnTo>
                  <a:pt x="4818" y="333"/>
                </a:lnTo>
                <a:lnTo>
                  <a:pt x="4789" y="300"/>
                </a:lnTo>
                <a:lnTo>
                  <a:pt x="4759" y="268"/>
                </a:lnTo>
                <a:lnTo>
                  <a:pt x="4728" y="238"/>
                </a:lnTo>
                <a:lnTo>
                  <a:pt x="4694" y="209"/>
                </a:lnTo>
                <a:lnTo>
                  <a:pt x="4660" y="182"/>
                </a:lnTo>
                <a:lnTo>
                  <a:pt x="4624" y="156"/>
                </a:lnTo>
                <a:lnTo>
                  <a:pt x="4587" y="133"/>
                </a:lnTo>
                <a:lnTo>
                  <a:pt x="4548" y="111"/>
                </a:lnTo>
                <a:lnTo>
                  <a:pt x="4509" y="90"/>
                </a:lnTo>
                <a:lnTo>
                  <a:pt x="4469" y="72"/>
                </a:lnTo>
                <a:lnTo>
                  <a:pt x="4427" y="56"/>
                </a:lnTo>
                <a:lnTo>
                  <a:pt x="4384" y="42"/>
                </a:lnTo>
                <a:lnTo>
                  <a:pt x="4342" y="29"/>
                </a:lnTo>
                <a:lnTo>
                  <a:pt x="4297" y="19"/>
                </a:lnTo>
                <a:lnTo>
                  <a:pt x="4252" y="11"/>
                </a:lnTo>
                <a:lnTo>
                  <a:pt x="4206" y="5"/>
                </a:lnTo>
                <a:lnTo>
                  <a:pt x="4160" y="1"/>
                </a:lnTo>
                <a:lnTo>
                  <a:pt x="4113" y="0"/>
                </a:lnTo>
                <a:close/>
                <a:moveTo>
                  <a:pt x="4114" y="2971"/>
                </a:moveTo>
                <a:lnTo>
                  <a:pt x="2971" y="2971"/>
                </a:lnTo>
                <a:lnTo>
                  <a:pt x="2971" y="4114"/>
                </a:lnTo>
                <a:lnTo>
                  <a:pt x="2057" y="4114"/>
                </a:lnTo>
                <a:lnTo>
                  <a:pt x="2057" y="2971"/>
                </a:lnTo>
                <a:lnTo>
                  <a:pt x="914" y="2971"/>
                </a:lnTo>
                <a:lnTo>
                  <a:pt x="914" y="2057"/>
                </a:lnTo>
                <a:lnTo>
                  <a:pt x="2057" y="2057"/>
                </a:lnTo>
                <a:lnTo>
                  <a:pt x="2057" y="914"/>
                </a:lnTo>
                <a:lnTo>
                  <a:pt x="2971" y="914"/>
                </a:lnTo>
                <a:lnTo>
                  <a:pt x="2971" y="2057"/>
                </a:lnTo>
                <a:lnTo>
                  <a:pt x="4114" y="2057"/>
                </a:lnTo>
                <a:lnTo>
                  <a:pt x="4114" y="2971"/>
                </a:lnTo>
                <a:close/>
              </a:path>
            </a:pathLst>
          </a:custGeom>
          <a:solidFill>
            <a:srgbClr val="0E0BA4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/>
            <a:endParaRPr lang="zh-CN" altLang="en-US">
              <a:solidFill>
                <a:srgbClr val="0E0BA4"/>
              </a:solidFill>
            </a:endParaRPr>
          </a:p>
        </p:txBody>
      </p:sp>
      <p:sp>
        <p:nvSpPr>
          <p:cNvPr id="56" name="KSO_Shape"/>
          <p:cNvSpPr>
            <a:spLocks noChangeAspect="1"/>
          </p:cNvSpPr>
          <p:nvPr/>
        </p:nvSpPr>
        <p:spPr bwMode="auto">
          <a:xfrm>
            <a:off x="7734882" y="4243556"/>
            <a:ext cx="252421" cy="252000"/>
          </a:xfrm>
          <a:custGeom>
            <a:avLst/>
            <a:gdLst>
              <a:gd name="T0" fmla="*/ 346433 w 5026"/>
              <a:gd name="T1" fmla="*/ 0 h 5027"/>
              <a:gd name="T2" fmla="*/ 293748 w 5026"/>
              <a:gd name="T3" fmla="*/ 4164 h 5027"/>
              <a:gd name="T4" fmla="*/ 243337 w 5026"/>
              <a:gd name="T5" fmla="*/ 15897 h 5027"/>
              <a:gd name="T6" fmla="*/ 196337 w 5026"/>
              <a:gd name="T7" fmla="*/ 34065 h 5027"/>
              <a:gd name="T8" fmla="*/ 153128 w 5026"/>
              <a:gd name="T9" fmla="*/ 59046 h 5027"/>
              <a:gd name="T10" fmla="*/ 113709 w 5026"/>
              <a:gd name="T11" fmla="*/ 90083 h 5027"/>
              <a:gd name="T12" fmla="*/ 79217 w 5026"/>
              <a:gd name="T13" fmla="*/ 126041 h 5027"/>
              <a:gd name="T14" fmla="*/ 50411 w 5026"/>
              <a:gd name="T15" fmla="*/ 166541 h 5027"/>
              <a:gd name="T16" fmla="*/ 27290 w 5026"/>
              <a:gd name="T17" fmla="*/ 211204 h 5027"/>
              <a:gd name="T18" fmla="*/ 10992 w 5026"/>
              <a:gd name="T19" fmla="*/ 259652 h 5027"/>
              <a:gd name="T20" fmla="*/ 1895 w 5026"/>
              <a:gd name="T21" fmla="*/ 310750 h 5027"/>
              <a:gd name="T22" fmla="*/ 0 w 5026"/>
              <a:gd name="T23" fmla="*/ 1556777 h 5027"/>
              <a:gd name="T24" fmla="*/ 1895 w 5026"/>
              <a:gd name="T25" fmla="*/ 1591978 h 5027"/>
              <a:gd name="T26" fmla="*/ 10992 w 5026"/>
              <a:gd name="T27" fmla="*/ 1643076 h 5027"/>
              <a:gd name="T28" fmla="*/ 27290 w 5026"/>
              <a:gd name="T29" fmla="*/ 1691524 h 5027"/>
              <a:gd name="T30" fmla="*/ 50411 w 5026"/>
              <a:gd name="T31" fmla="*/ 1736566 h 5027"/>
              <a:gd name="T32" fmla="*/ 79217 w 5026"/>
              <a:gd name="T33" fmla="*/ 1777065 h 5027"/>
              <a:gd name="T34" fmla="*/ 113709 w 5026"/>
              <a:gd name="T35" fmla="*/ 1812645 h 5027"/>
              <a:gd name="T36" fmla="*/ 153128 w 5026"/>
              <a:gd name="T37" fmla="*/ 1843682 h 5027"/>
              <a:gd name="T38" fmla="*/ 196337 w 5026"/>
              <a:gd name="T39" fmla="*/ 1868663 h 5027"/>
              <a:gd name="T40" fmla="*/ 243337 w 5026"/>
              <a:gd name="T41" fmla="*/ 1887209 h 5027"/>
              <a:gd name="T42" fmla="*/ 293748 w 5026"/>
              <a:gd name="T43" fmla="*/ 1898564 h 5027"/>
              <a:gd name="T44" fmla="*/ 346433 w 5026"/>
              <a:gd name="T45" fmla="*/ 1902728 h 5027"/>
              <a:gd name="T46" fmla="*/ 1576761 w 5026"/>
              <a:gd name="T47" fmla="*/ 1901971 h 5027"/>
              <a:gd name="T48" fmla="*/ 1628688 w 5026"/>
              <a:gd name="T49" fmla="*/ 1895536 h 5027"/>
              <a:gd name="T50" fmla="*/ 1677962 w 5026"/>
              <a:gd name="T51" fmla="*/ 1881532 h 5027"/>
              <a:gd name="T52" fmla="*/ 1723824 w 5026"/>
              <a:gd name="T53" fmla="*/ 1861093 h 5027"/>
              <a:gd name="T54" fmla="*/ 1766275 w 5026"/>
              <a:gd name="T55" fmla="*/ 1834219 h 5027"/>
              <a:gd name="T56" fmla="*/ 1803799 w 5026"/>
              <a:gd name="T57" fmla="*/ 1801290 h 5027"/>
              <a:gd name="T58" fmla="*/ 1836396 w 5026"/>
              <a:gd name="T59" fmla="*/ 1763818 h 5027"/>
              <a:gd name="T60" fmla="*/ 1863686 w 5026"/>
              <a:gd name="T61" fmla="*/ 1721426 h 5027"/>
              <a:gd name="T62" fmla="*/ 1884153 w 5026"/>
              <a:gd name="T63" fmla="*/ 1675627 h 5027"/>
              <a:gd name="T64" fmla="*/ 1898177 w 5026"/>
              <a:gd name="T65" fmla="*/ 1626422 h 5027"/>
              <a:gd name="T66" fmla="*/ 1904621 w 5026"/>
              <a:gd name="T67" fmla="*/ 1574567 h 5027"/>
              <a:gd name="T68" fmla="*/ 1905000 w 5026"/>
              <a:gd name="T69" fmla="*/ 345951 h 5027"/>
              <a:gd name="T70" fmla="*/ 1901210 w 5026"/>
              <a:gd name="T71" fmla="*/ 293339 h 5027"/>
              <a:gd name="T72" fmla="*/ 1889839 w 5026"/>
              <a:gd name="T73" fmla="*/ 242998 h 5027"/>
              <a:gd name="T74" fmla="*/ 1870887 w 5026"/>
              <a:gd name="T75" fmla="*/ 196064 h 5027"/>
              <a:gd name="T76" fmla="*/ 1846250 w 5026"/>
              <a:gd name="T77" fmla="*/ 152915 h 5027"/>
              <a:gd name="T78" fmla="*/ 1815170 w 5026"/>
              <a:gd name="T79" fmla="*/ 113551 h 5027"/>
              <a:gd name="T80" fmla="*/ 1779162 w 5026"/>
              <a:gd name="T81" fmla="*/ 79107 h 5027"/>
              <a:gd name="T82" fmla="*/ 1738606 w 5026"/>
              <a:gd name="T83" fmla="*/ 50341 h 5027"/>
              <a:gd name="T84" fmla="*/ 1693881 w 5026"/>
              <a:gd name="T85" fmla="*/ 27252 h 5027"/>
              <a:gd name="T86" fmla="*/ 1645744 w 5026"/>
              <a:gd name="T87" fmla="*/ 10977 h 5027"/>
              <a:gd name="T88" fmla="*/ 1594196 w 5026"/>
              <a:gd name="T89" fmla="*/ 1893 h 5027"/>
              <a:gd name="T90" fmla="*/ 1559326 w 5026"/>
              <a:gd name="T91" fmla="*/ 1124529 h 5027"/>
              <a:gd name="T92" fmla="*/ 779663 w 5026"/>
              <a:gd name="T93" fmla="*/ 1557156 h 5027"/>
              <a:gd name="T94" fmla="*/ 346433 w 5026"/>
              <a:gd name="T95" fmla="*/ 778578 h 5027"/>
              <a:gd name="T96" fmla="*/ 1126095 w 5026"/>
              <a:gd name="T97" fmla="*/ 345951 h 5027"/>
              <a:gd name="T98" fmla="*/ 1559326 w 5026"/>
              <a:gd name="T99" fmla="*/ 1124529 h 5027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</a:gdLst>
            <a:ahLst/>
            <a:cxnLst>
              <a:cxn ang="T100">
                <a:pos x="T0" y="T1"/>
              </a:cxn>
              <a:cxn ang="T101">
                <a:pos x="T2" y="T3"/>
              </a:cxn>
              <a:cxn ang="T102">
                <a:pos x="T4" y="T5"/>
              </a:cxn>
              <a:cxn ang="T103">
                <a:pos x="T6" y="T7"/>
              </a:cxn>
              <a:cxn ang="T104">
                <a:pos x="T8" y="T9"/>
              </a:cxn>
              <a:cxn ang="T105">
                <a:pos x="T10" y="T11"/>
              </a:cxn>
              <a:cxn ang="T106">
                <a:pos x="T12" y="T13"/>
              </a:cxn>
              <a:cxn ang="T107">
                <a:pos x="T14" y="T15"/>
              </a:cxn>
              <a:cxn ang="T108">
                <a:pos x="T16" y="T17"/>
              </a:cxn>
              <a:cxn ang="T109">
                <a:pos x="T18" y="T19"/>
              </a:cxn>
              <a:cxn ang="T110">
                <a:pos x="T20" y="T21"/>
              </a:cxn>
              <a:cxn ang="T111">
                <a:pos x="T22" y="T23"/>
              </a:cxn>
              <a:cxn ang="T112">
                <a:pos x="T24" y="T25"/>
              </a:cxn>
              <a:cxn ang="T113">
                <a:pos x="T26" y="T27"/>
              </a:cxn>
              <a:cxn ang="T114">
                <a:pos x="T28" y="T29"/>
              </a:cxn>
              <a:cxn ang="T115">
                <a:pos x="T30" y="T31"/>
              </a:cxn>
              <a:cxn ang="T116">
                <a:pos x="T32" y="T33"/>
              </a:cxn>
              <a:cxn ang="T117">
                <a:pos x="T34" y="T35"/>
              </a:cxn>
              <a:cxn ang="T118">
                <a:pos x="T36" y="T37"/>
              </a:cxn>
              <a:cxn ang="T119">
                <a:pos x="T38" y="T39"/>
              </a:cxn>
              <a:cxn ang="T120">
                <a:pos x="T40" y="T41"/>
              </a:cxn>
              <a:cxn ang="T121">
                <a:pos x="T42" y="T43"/>
              </a:cxn>
              <a:cxn ang="T122">
                <a:pos x="T44" y="T45"/>
              </a:cxn>
              <a:cxn ang="T123">
                <a:pos x="T46" y="T47"/>
              </a:cxn>
              <a:cxn ang="T124">
                <a:pos x="T48" y="T49"/>
              </a:cxn>
              <a:cxn ang="T125">
                <a:pos x="T50" y="T51"/>
              </a:cxn>
              <a:cxn ang="T126">
                <a:pos x="T52" y="T53"/>
              </a:cxn>
              <a:cxn ang="T127">
                <a:pos x="T54" y="T55"/>
              </a:cxn>
              <a:cxn ang="T128">
                <a:pos x="T56" y="T57"/>
              </a:cxn>
              <a:cxn ang="T129">
                <a:pos x="T58" y="T59"/>
              </a:cxn>
              <a:cxn ang="T130">
                <a:pos x="T60" y="T61"/>
              </a:cxn>
              <a:cxn ang="T131">
                <a:pos x="T62" y="T63"/>
              </a:cxn>
              <a:cxn ang="T132">
                <a:pos x="T64" y="T65"/>
              </a:cxn>
              <a:cxn ang="T133">
                <a:pos x="T66" y="T67"/>
              </a:cxn>
              <a:cxn ang="T134">
                <a:pos x="T68" y="T69"/>
              </a:cxn>
              <a:cxn ang="T135">
                <a:pos x="T70" y="T71"/>
              </a:cxn>
              <a:cxn ang="T136">
                <a:pos x="T72" y="T73"/>
              </a:cxn>
              <a:cxn ang="T137">
                <a:pos x="T74" y="T75"/>
              </a:cxn>
              <a:cxn ang="T138">
                <a:pos x="T76" y="T77"/>
              </a:cxn>
              <a:cxn ang="T139">
                <a:pos x="T78" y="T79"/>
              </a:cxn>
              <a:cxn ang="T140">
                <a:pos x="T80" y="T81"/>
              </a:cxn>
              <a:cxn ang="T141">
                <a:pos x="T82" y="T83"/>
              </a:cxn>
              <a:cxn ang="T142">
                <a:pos x="T84" y="T85"/>
              </a:cxn>
              <a:cxn ang="T143">
                <a:pos x="T86" y="T87"/>
              </a:cxn>
              <a:cxn ang="T144">
                <a:pos x="T88" y="T89"/>
              </a:cxn>
              <a:cxn ang="T145">
                <a:pos x="T90" y="T91"/>
              </a:cxn>
              <a:cxn ang="T146">
                <a:pos x="T92" y="T93"/>
              </a:cxn>
              <a:cxn ang="T147">
                <a:pos x="T94" y="T95"/>
              </a:cxn>
              <a:cxn ang="T148">
                <a:pos x="T96" y="T97"/>
              </a:cxn>
              <a:cxn ang="T149">
                <a:pos x="T98" y="T99"/>
              </a:cxn>
            </a:cxnLst>
            <a:rect l="0" t="0" r="r" b="b"/>
            <a:pathLst>
              <a:path w="5026" h="5027">
                <a:moveTo>
                  <a:pt x="4113" y="0"/>
                </a:moveTo>
                <a:lnTo>
                  <a:pt x="914" y="0"/>
                </a:lnTo>
                <a:lnTo>
                  <a:pt x="867" y="1"/>
                </a:lnTo>
                <a:lnTo>
                  <a:pt x="821" y="5"/>
                </a:lnTo>
                <a:lnTo>
                  <a:pt x="775" y="11"/>
                </a:lnTo>
                <a:lnTo>
                  <a:pt x="730" y="19"/>
                </a:lnTo>
                <a:lnTo>
                  <a:pt x="686" y="29"/>
                </a:lnTo>
                <a:lnTo>
                  <a:pt x="642" y="42"/>
                </a:lnTo>
                <a:lnTo>
                  <a:pt x="599" y="56"/>
                </a:lnTo>
                <a:lnTo>
                  <a:pt x="558" y="72"/>
                </a:lnTo>
                <a:lnTo>
                  <a:pt x="518" y="90"/>
                </a:lnTo>
                <a:lnTo>
                  <a:pt x="478" y="111"/>
                </a:lnTo>
                <a:lnTo>
                  <a:pt x="440" y="133"/>
                </a:lnTo>
                <a:lnTo>
                  <a:pt x="404" y="156"/>
                </a:lnTo>
                <a:lnTo>
                  <a:pt x="368" y="182"/>
                </a:lnTo>
                <a:lnTo>
                  <a:pt x="333" y="209"/>
                </a:lnTo>
                <a:lnTo>
                  <a:pt x="300" y="238"/>
                </a:lnTo>
                <a:lnTo>
                  <a:pt x="268" y="268"/>
                </a:lnTo>
                <a:lnTo>
                  <a:pt x="238" y="300"/>
                </a:lnTo>
                <a:lnTo>
                  <a:pt x="209" y="333"/>
                </a:lnTo>
                <a:lnTo>
                  <a:pt x="181" y="368"/>
                </a:lnTo>
                <a:lnTo>
                  <a:pt x="156" y="404"/>
                </a:lnTo>
                <a:lnTo>
                  <a:pt x="133" y="440"/>
                </a:lnTo>
                <a:lnTo>
                  <a:pt x="111" y="478"/>
                </a:lnTo>
                <a:lnTo>
                  <a:pt x="90" y="518"/>
                </a:lnTo>
                <a:lnTo>
                  <a:pt x="72" y="558"/>
                </a:lnTo>
                <a:lnTo>
                  <a:pt x="56" y="599"/>
                </a:lnTo>
                <a:lnTo>
                  <a:pt x="42" y="642"/>
                </a:lnTo>
                <a:lnTo>
                  <a:pt x="29" y="686"/>
                </a:lnTo>
                <a:lnTo>
                  <a:pt x="19" y="730"/>
                </a:lnTo>
                <a:lnTo>
                  <a:pt x="11" y="775"/>
                </a:lnTo>
                <a:lnTo>
                  <a:pt x="5" y="821"/>
                </a:lnTo>
                <a:lnTo>
                  <a:pt x="1" y="867"/>
                </a:lnTo>
                <a:lnTo>
                  <a:pt x="0" y="914"/>
                </a:lnTo>
                <a:lnTo>
                  <a:pt x="0" y="4113"/>
                </a:lnTo>
                <a:lnTo>
                  <a:pt x="1" y="4160"/>
                </a:lnTo>
                <a:lnTo>
                  <a:pt x="5" y="4206"/>
                </a:lnTo>
                <a:lnTo>
                  <a:pt x="11" y="4252"/>
                </a:lnTo>
                <a:lnTo>
                  <a:pt x="19" y="4297"/>
                </a:lnTo>
                <a:lnTo>
                  <a:pt x="29" y="4341"/>
                </a:lnTo>
                <a:lnTo>
                  <a:pt x="42" y="4385"/>
                </a:lnTo>
                <a:lnTo>
                  <a:pt x="56" y="4427"/>
                </a:lnTo>
                <a:lnTo>
                  <a:pt x="72" y="4469"/>
                </a:lnTo>
                <a:lnTo>
                  <a:pt x="90" y="4509"/>
                </a:lnTo>
                <a:lnTo>
                  <a:pt x="111" y="4548"/>
                </a:lnTo>
                <a:lnTo>
                  <a:pt x="133" y="4588"/>
                </a:lnTo>
                <a:lnTo>
                  <a:pt x="156" y="4624"/>
                </a:lnTo>
                <a:lnTo>
                  <a:pt x="181" y="4660"/>
                </a:lnTo>
                <a:lnTo>
                  <a:pt x="209" y="4695"/>
                </a:lnTo>
                <a:lnTo>
                  <a:pt x="238" y="4728"/>
                </a:lnTo>
                <a:lnTo>
                  <a:pt x="268" y="4759"/>
                </a:lnTo>
                <a:lnTo>
                  <a:pt x="300" y="4789"/>
                </a:lnTo>
                <a:lnTo>
                  <a:pt x="333" y="4818"/>
                </a:lnTo>
                <a:lnTo>
                  <a:pt x="368" y="4846"/>
                </a:lnTo>
                <a:lnTo>
                  <a:pt x="404" y="4871"/>
                </a:lnTo>
                <a:lnTo>
                  <a:pt x="440" y="4895"/>
                </a:lnTo>
                <a:lnTo>
                  <a:pt x="478" y="4917"/>
                </a:lnTo>
                <a:lnTo>
                  <a:pt x="518" y="4937"/>
                </a:lnTo>
                <a:lnTo>
                  <a:pt x="558" y="4955"/>
                </a:lnTo>
                <a:lnTo>
                  <a:pt x="599" y="4971"/>
                </a:lnTo>
                <a:lnTo>
                  <a:pt x="642" y="4986"/>
                </a:lnTo>
                <a:lnTo>
                  <a:pt x="686" y="4999"/>
                </a:lnTo>
                <a:lnTo>
                  <a:pt x="730" y="5008"/>
                </a:lnTo>
                <a:lnTo>
                  <a:pt x="775" y="5016"/>
                </a:lnTo>
                <a:lnTo>
                  <a:pt x="821" y="5022"/>
                </a:lnTo>
                <a:lnTo>
                  <a:pt x="867" y="5025"/>
                </a:lnTo>
                <a:lnTo>
                  <a:pt x="914" y="5027"/>
                </a:lnTo>
                <a:lnTo>
                  <a:pt x="4113" y="5027"/>
                </a:lnTo>
                <a:lnTo>
                  <a:pt x="4160" y="5025"/>
                </a:lnTo>
                <a:lnTo>
                  <a:pt x="4206" y="5022"/>
                </a:lnTo>
                <a:lnTo>
                  <a:pt x="4252" y="5016"/>
                </a:lnTo>
                <a:lnTo>
                  <a:pt x="4297" y="5008"/>
                </a:lnTo>
                <a:lnTo>
                  <a:pt x="4342" y="4999"/>
                </a:lnTo>
                <a:lnTo>
                  <a:pt x="4384" y="4986"/>
                </a:lnTo>
                <a:lnTo>
                  <a:pt x="4427" y="4971"/>
                </a:lnTo>
                <a:lnTo>
                  <a:pt x="4469" y="4955"/>
                </a:lnTo>
                <a:lnTo>
                  <a:pt x="4509" y="4937"/>
                </a:lnTo>
                <a:lnTo>
                  <a:pt x="4548" y="4917"/>
                </a:lnTo>
                <a:lnTo>
                  <a:pt x="4587" y="4895"/>
                </a:lnTo>
                <a:lnTo>
                  <a:pt x="4624" y="4871"/>
                </a:lnTo>
                <a:lnTo>
                  <a:pt x="4660" y="4846"/>
                </a:lnTo>
                <a:lnTo>
                  <a:pt x="4694" y="4818"/>
                </a:lnTo>
                <a:lnTo>
                  <a:pt x="4728" y="4789"/>
                </a:lnTo>
                <a:lnTo>
                  <a:pt x="4759" y="4759"/>
                </a:lnTo>
                <a:lnTo>
                  <a:pt x="4789" y="4728"/>
                </a:lnTo>
                <a:lnTo>
                  <a:pt x="4818" y="4695"/>
                </a:lnTo>
                <a:lnTo>
                  <a:pt x="4845" y="4660"/>
                </a:lnTo>
                <a:lnTo>
                  <a:pt x="4871" y="4624"/>
                </a:lnTo>
                <a:lnTo>
                  <a:pt x="4895" y="4588"/>
                </a:lnTo>
                <a:lnTo>
                  <a:pt x="4917" y="4548"/>
                </a:lnTo>
                <a:lnTo>
                  <a:pt x="4936" y="4509"/>
                </a:lnTo>
                <a:lnTo>
                  <a:pt x="4955" y="4469"/>
                </a:lnTo>
                <a:lnTo>
                  <a:pt x="4971" y="4427"/>
                </a:lnTo>
                <a:lnTo>
                  <a:pt x="4986" y="4385"/>
                </a:lnTo>
                <a:lnTo>
                  <a:pt x="4997" y="4341"/>
                </a:lnTo>
                <a:lnTo>
                  <a:pt x="5008" y="4297"/>
                </a:lnTo>
                <a:lnTo>
                  <a:pt x="5016" y="4252"/>
                </a:lnTo>
                <a:lnTo>
                  <a:pt x="5022" y="4206"/>
                </a:lnTo>
                <a:lnTo>
                  <a:pt x="5025" y="4160"/>
                </a:lnTo>
                <a:lnTo>
                  <a:pt x="5026" y="4113"/>
                </a:lnTo>
                <a:lnTo>
                  <a:pt x="5026" y="914"/>
                </a:lnTo>
                <a:lnTo>
                  <a:pt x="5025" y="867"/>
                </a:lnTo>
                <a:lnTo>
                  <a:pt x="5022" y="821"/>
                </a:lnTo>
                <a:lnTo>
                  <a:pt x="5016" y="775"/>
                </a:lnTo>
                <a:lnTo>
                  <a:pt x="5008" y="730"/>
                </a:lnTo>
                <a:lnTo>
                  <a:pt x="4997" y="686"/>
                </a:lnTo>
                <a:lnTo>
                  <a:pt x="4986" y="642"/>
                </a:lnTo>
                <a:lnTo>
                  <a:pt x="4971" y="599"/>
                </a:lnTo>
                <a:lnTo>
                  <a:pt x="4955" y="558"/>
                </a:lnTo>
                <a:lnTo>
                  <a:pt x="4936" y="518"/>
                </a:lnTo>
                <a:lnTo>
                  <a:pt x="4917" y="478"/>
                </a:lnTo>
                <a:lnTo>
                  <a:pt x="4895" y="440"/>
                </a:lnTo>
                <a:lnTo>
                  <a:pt x="4871" y="404"/>
                </a:lnTo>
                <a:lnTo>
                  <a:pt x="4845" y="368"/>
                </a:lnTo>
                <a:lnTo>
                  <a:pt x="4818" y="333"/>
                </a:lnTo>
                <a:lnTo>
                  <a:pt x="4789" y="300"/>
                </a:lnTo>
                <a:lnTo>
                  <a:pt x="4759" y="268"/>
                </a:lnTo>
                <a:lnTo>
                  <a:pt x="4728" y="238"/>
                </a:lnTo>
                <a:lnTo>
                  <a:pt x="4694" y="209"/>
                </a:lnTo>
                <a:lnTo>
                  <a:pt x="4660" y="182"/>
                </a:lnTo>
                <a:lnTo>
                  <a:pt x="4624" y="156"/>
                </a:lnTo>
                <a:lnTo>
                  <a:pt x="4587" y="133"/>
                </a:lnTo>
                <a:lnTo>
                  <a:pt x="4548" y="111"/>
                </a:lnTo>
                <a:lnTo>
                  <a:pt x="4509" y="90"/>
                </a:lnTo>
                <a:lnTo>
                  <a:pt x="4469" y="72"/>
                </a:lnTo>
                <a:lnTo>
                  <a:pt x="4427" y="56"/>
                </a:lnTo>
                <a:lnTo>
                  <a:pt x="4384" y="42"/>
                </a:lnTo>
                <a:lnTo>
                  <a:pt x="4342" y="29"/>
                </a:lnTo>
                <a:lnTo>
                  <a:pt x="4297" y="19"/>
                </a:lnTo>
                <a:lnTo>
                  <a:pt x="4252" y="11"/>
                </a:lnTo>
                <a:lnTo>
                  <a:pt x="4206" y="5"/>
                </a:lnTo>
                <a:lnTo>
                  <a:pt x="4160" y="1"/>
                </a:lnTo>
                <a:lnTo>
                  <a:pt x="4113" y="0"/>
                </a:lnTo>
                <a:close/>
                <a:moveTo>
                  <a:pt x="4114" y="2971"/>
                </a:moveTo>
                <a:lnTo>
                  <a:pt x="2971" y="2971"/>
                </a:lnTo>
                <a:lnTo>
                  <a:pt x="2971" y="4114"/>
                </a:lnTo>
                <a:lnTo>
                  <a:pt x="2057" y="4114"/>
                </a:lnTo>
                <a:lnTo>
                  <a:pt x="2057" y="2971"/>
                </a:lnTo>
                <a:lnTo>
                  <a:pt x="914" y="2971"/>
                </a:lnTo>
                <a:lnTo>
                  <a:pt x="914" y="2057"/>
                </a:lnTo>
                <a:lnTo>
                  <a:pt x="2057" y="2057"/>
                </a:lnTo>
                <a:lnTo>
                  <a:pt x="2057" y="914"/>
                </a:lnTo>
                <a:lnTo>
                  <a:pt x="2971" y="914"/>
                </a:lnTo>
                <a:lnTo>
                  <a:pt x="2971" y="2057"/>
                </a:lnTo>
                <a:lnTo>
                  <a:pt x="4114" y="2057"/>
                </a:lnTo>
                <a:lnTo>
                  <a:pt x="4114" y="2971"/>
                </a:lnTo>
                <a:close/>
              </a:path>
            </a:pathLst>
          </a:custGeom>
          <a:solidFill>
            <a:srgbClr val="0E0BA4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/>
            <a:endParaRPr lang="zh-CN" altLang="en-US">
              <a:solidFill>
                <a:srgbClr val="0E0BA4"/>
              </a:solidFill>
            </a:endParaRPr>
          </a:p>
        </p:txBody>
      </p:sp>
      <p:sp>
        <p:nvSpPr>
          <p:cNvPr id="57" name="TextBox 7"/>
          <p:cNvSpPr txBox="1"/>
          <p:nvPr/>
        </p:nvSpPr>
        <p:spPr>
          <a:xfrm>
            <a:off x="6124368" y="3685215"/>
            <a:ext cx="1610514" cy="314960"/>
          </a:xfrm>
          <a:prstGeom prst="rect">
            <a:avLst/>
          </a:prstGeom>
          <a:noFill/>
        </p:spPr>
        <p:txBody>
          <a:bodyPr wrap="square" lIns="38567" tIns="19283" rIns="38567" bIns="19283" rtlCol="0">
            <a:spAutoFit/>
          </a:bodyPr>
          <a:lstStyle>
            <a:defPPr>
              <a:defRPr lang="zh-CN"/>
            </a:defPPr>
            <a:lvl1pPr>
              <a:defRPr sz="5000" b="1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r>
              <a:rPr lang="zh-CN" altLang="en-US" sz="1800" b="0" spc="225" dirty="0">
                <a:solidFill>
                  <a:srgbClr val="0E0BA4"/>
                </a:solidFill>
                <a:latin typeface="微软雅黑" panose="020B0503020204020204" charset="-122"/>
                <a:ea typeface="微软雅黑" panose="020B0503020204020204" charset="-122"/>
              </a:rPr>
              <a:t>系统管理</a:t>
            </a:r>
            <a:endParaRPr lang="zh-CN" altLang="en-US" sz="1800" b="0" spc="225" dirty="0">
              <a:solidFill>
                <a:srgbClr val="0E0BA4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8" name="TextBox 7"/>
          <p:cNvSpPr txBox="1"/>
          <p:nvPr/>
        </p:nvSpPr>
        <p:spPr>
          <a:xfrm>
            <a:off x="6124367" y="4211585"/>
            <a:ext cx="1610513" cy="314960"/>
          </a:xfrm>
          <a:prstGeom prst="rect">
            <a:avLst/>
          </a:prstGeom>
          <a:noFill/>
        </p:spPr>
        <p:txBody>
          <a:bodyPr wrap="square" lIns="38567" tIns="19283" rIns="38567" bIns="19283" rtlCol="0">
            <a:spAutoFit/>
          </a:bodyPr>
          <a:lstStyle>
            <a:defPPr>
              <a:defRPr lang="zh-CN"/>
            </a:defPPr>
            <a:lvl1pPr>
              <a:defRPr sz="5000" b="1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r>
              <a:rPr lang="zh-CN" altLang="en-US" sz="1800" b="0" spc="225" dirty="0">
                <a:solidFill>
                  <a:srgbClr val="0E0BA4"/>
                </a:solidFill>
                <a:latin typeface="微软雅黑" panose="020B0503020204020204" charset="-122"/>
                <a:ea typeface="微软雅黑" panose="020B0503020204020204" charset="-122"/>
              </a:rPr>
              <a:t>应用管理</a:t>
            </a:r>
            <a:endParaRPr lang="zh-CN" altLang="en-US" sz="1800" b="0" spc="225" dirty="0">
              <a:solidFill>
                <a:srgbClr val="0E0BA4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9" name="TextBox 7"/>
          <p:cNvSpPr txBox="1"/>
          <p:nvPr/>
        </p:nvSpPr>
        <p:spPr>
          <a:xfrm>
            <a:off x="8070891" y="3685215"/>
            <a:ext cx="2172703" cy="314960"/>
          </a:xfrm>
          <a:prstGeom prst="rect">
            <a:avLst/>
          </a:prstGeom>
          <a:noFill/>
        </p:spPr>
        <p:txBody>
          <a:bodyPr wrap="square" lIns="38567" tIns="19283" rIns="38567" bIns="19283" rtlCol="0">
            <a:spAutoFit/>
          </a:bodyPr>
          <a:lstStyle>
            <a:defPPr>
              <a:defRPr lang="zh-CN"/>
            </a:defPPr>
            <a:lvl1pPr>
              <a:defRPr sz="5000" b="1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r>
              <a:rPr lang="zh-CN" altLang="en-US" sz="1800" b="0" spc="225" dirty="0">
                <a:solidFill>
                  <a:srgbClr val="0E0BA4"/>
                </a:solidFill>
                <a:latin typeface="微软雅黑" panose="020B0503020204020204" charset="-122"/>
                <a:ea typeface="微软雅黑" panose="020B0503020204020204" charset="-122"/>
              </a:rPr>
              <a:t>知识库管理</a:t>
            </a:r>
            <a:endParaRPr lang="zh-CN" altLang="en-US" sz="1800" b="0" spc="225" dirty="0">
              <a:solidFill>
                <a:srgbClr val="0E0BA4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0" name="TextBox 7"/>
          <p:cNvSpPr txBox="1"/>
          <p:nvPr/>
        </p:nvSpPr>
        <p:spPr>
          <a:xfrm>
            <a:off x="8070892" y="4211585"/>
            <a:ext cx="2172702" cy="314960"/>
          </a:xfrm>
          <a:prstGeom prst="rect">
            <a:avLst/>
          </a:prstGeom>
          <a:noFill/>
        </p:spPr>
        <p:txBody>
          <a:bodyPr wrap="square" lIns="38567" tIns="19283" rIns="38567" bIns="19283" rtlCol="0">
            <a:spAutoFit/>
          </a:bodyPr>
          <a:lstStyle>
            <a:defPPr>
              <a:defRPr lang="zh-CN"/>
            </a:defPPr>
            <a:lvl1pPr>
              <a:defRPr sz="5000" b="1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r>
              <a:rPr lang="zh-CN" altLang="en-US" sz="1800" b="0" spc="225" dirty="0">
                <a:solidFill>
                  <a:srgbClr val="0E0BA4"/>
                </a:solidFill>
                <a:latin typeface="微软雅黑" panose="020B0503020204020204" charset="-122"/>
                <a:ea typeface="微软雅黑" panose="020B0503020204020204" charset="-122"/>
              </a:rPr>
              <a:t>函数库管理</a:t>
            </a:r>
            <a:endParaRPr lang="zh-CN" altLang="en-US" sz="1800" b="0" spc="225" dirty="0">
              <a:solidFill>
                <a:srgbClr val="0E0BA4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61" name="直接连接符 28"/>
          <p:cNvCxnSpPr/>
          <p:nvPr/>
        </p:nvCxnSpPr>
        <p:spPr>
          <a:xfrm>
            <a:off x="5794957" y="3506755"/>
            <a:ext cx="335374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533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2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3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49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49"/>
                            </p:stCondLst>
                            <p:childTnLst>
                              <p:par>
                                <p:cTn id="21" presetID="2" presetClass="entr" presetSubtype="6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6" decel="5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6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6" decel="5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7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049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 animBg="1"/>
      <p:bldP spid="54" grpId="0" animBg="1"/>
      <p:bldP spid="55" grpId="0" animBg="1"/>
      <p:bldP spid="56" grpId="0" animBg="1"/>
      <p:bldP spid="57" grpId="0"/>
      <p:bldP spid="58" grpId="0"/>
      <p:bldP spid="59" grpId="0"/>
      <p:bldP spid="6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标题 14"/>
          <p:cNvSpPr>
            <a:spLocks noGrp="1"/>
          </p:cNvSpPr>
          <p:nvPr>
            <p:ph type="title" idx="4294967295"/>
          </p:nvPr>
        </p:nvSpPr>
        <p:spPr>
          <a:xfrm>
            <a:off x="534572" y="608013"/>
            <a:ext cx="9258300" cy="706437"/>
          </a:xfrm>
          <a:noFill/>
        </p:spPr>
        <p:txBody>
          <a:bodyPr>
            <a:normAutofit/>
          </a:bodyPr>
          <a:lstStyle/>
          <a:p>
            <a:pPr algn="l">
              <a:buClrTx/>
              <a:buSzTx/>
              <a:buFontTx/>
            </a:pPr>
            <a:r>
              <a:rPr lang="en-US" altLang="zh-CN" sz="3200" dirty="0">
                <a:latin typeface="阿里巴巴普惠体 3.0 105 Heavy" panose="00020600040101010101" pitchFamily="18" charset="-122"/>
                <a:ea typeface="阿里巴巴普惠体 3.0 105 Heavy" panose="00020600040101010101" pitchFamily="18" charset="-122"/>
                <a:cs typeface="阿里巴巴普惠体 3.0 105 Heavy" panose="00020600040101010101" pitchFamily="18" charset="-122"/>
              </a:rPr>
              <a:t>1、系统管理</a:t>
            </a:r>
            <a:endParaRPr lang="en-US" altLang="zh-CN" sz="3200" dirty="0">
              <a:latin typeface="阿里巴巴普惠体 3.0 105 Heavy" panose="00020600040101010101" pitchFamily="18" charset="-122"/>
              <a:ea typeface="阿里巴巴普惠体 3.0 105 Heavy" panose="00020600040101010101" pitchFamily="18" charset="-122"/>
              <a:cs typeface="阿里巴巴普惠体 3.0 105 Heavy" panose="00020600040101010101" pitchFamily="18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02865" y="1314450"/>
            <a:ext cx="6986905" cy="3593465"/>
          </a:xfrm>
          <a:prstGeom prst="rect">
            <a:avLst/>
          </a:prstGeom>
          <a:effectLst>
            <a:outerShdw blurRad="2286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4" name="文本框 3"/>
          <p:cNvSpPr txBox="1"/>
          <p:nvPr/>
        </p:nvSpPr>
        <p:spPr>
          <a:xfrm>
            <a:off x="822960" y="5033645"/>
            <a:ext cx="10974705" cy="15640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 algn="l">
              <a:lnSpc>
                <a:spcPct val="160000"/>
              </a:lnSpc>
              <a:buFont typeface="Wingdings" panose="05000000000000000000" charset="0"/>
              <a:buChar char="Ø"/>
            </a:pPr>
            <a:r>
              <a:rPr lang="zh-CN" altLang="en-US" sz="1200" b="1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用户管理：</a:t>
            </a:r>
            <a:r>
              <a:rPr lang="zh-CN" altLang="en-US" sz="120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用来管理</a:t>
            </a:r>
            <a:r>
              <a:rPr lang="en-US" altLang="zh-CN" sz="120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MaxKB</a:t>
            </a:r>
            <a:r>
              <a:rPr lang="zh-CN" altLang="en-US" sz="120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平台的用户</a:t>
            </a:r>
            <a:endParaRPr lang="zh-CN" altLang="en-US" sz="1200"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pPr marL="285750" indent="-285750" algn="l">
              <a:lnSpc>
                <a:spcPct val="160000"/>
              </a:lnSpc>
              <a:buFont typeface="Wingdings" panose="05000000000000000000" charset="0"/>
              <a:buChar char="Ø"/>
            </a:pPr>
            <a:r>
              <a:rPr lang="zh-CN" altLang="en-US" sz="1200" b="1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团队成员：</a:t>
            </a:r>
            <a:r>
              <a:rPr lang="en-US" altLang="zh-CN" sz="120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支持团队协同维护知识库和应用</a:t>
            </a:r>
            <a:endParaRPr lang="en-US" altLang="zh-CN" sz="1200"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pPr marL="285750" indent="-285750" algn="l">
              <a:lnSpc>
                <a:spcPct val="160000"/>
              </a:lnSpc>
              <a:buFont typeface="Wingdings" panose="05000000000000000000" charset="0"/>
              <a:buChar char="Ø"/>
            </a:pPr>
            <a:r>
              <a:rPr lang="zh-CN" altLang="en-US" sz="1200" b="1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模型设置：</a:t>
            </a:r>
            <a:r>
              <a:rPr lang="zh-CN" altLang="en-US" sz="120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用于对接供应商的大语言模型，支持对接主流的大模型，包括包括本地私有大模型（Llama 3 / Qwen 2 等）、国内公共大模型（通义千问 / 智谱 AI / 百度千帆 / Kimi / DeepSeek 等）和国外公共大模型（OpenAI / Azure OpenAI / Gemini 等）。</a:t>
            </a:r>
            <a:endParaRPr lang="zh-CN" altLang="en-US" sz="1200"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pPr marL="285750" indent="-285750" algn="l">
              <a:lnSpc>
                <a:spcPct val="160000"/>
              </a:lnSpc>
              <a:buFont typeface="Wingdings" panose="05000000000000000000" charset="0"/>
              <a:buChar char="Ø"/>
            </a:pPr>
            <a:r>
              <a:rPr lang="zh-CN" altLang="en-US" sz="1200" b="1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系统设置：</a:t>
            </a:r>
            <a:r>
              <a:rPr lang="zh-CN" altLang="en-US" sz="120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可用于外观设置、登录认证、邮箱配置等。</a:t>
            </a:r>
            <a:endParaRPr lang="zh-CN" altLang="en-US" sz="1200"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46357" y="2217715"/>
            <a:ext cx="2422569" cy="2422569"/>
          </a:xfrm>
          <a:prstGeom prst="rect">
            <a:avLst/>
          </a:prstGeom>
        </p:spPr>
      </p:pic>
      <p:sp>
        <p:nvSpPr>
          <p:cNvPr id="3" name="成立"/>
          <p:cNvSpPr txBox="1"/>
          <p:nvPr/>
        </p:nvSpPr>
        <p:spPr>
          <a:xfrm>
            <a:off x="9436852" y="4753816"/>
            <a:ext cx="1017907" cy="302968"/>
          </a:xfrm>
          <a:prstGeom prst="rect">
            <a:avLst/>
          </a:prstGeom>
          <a:ln w="12700">
            <a:miter lim="400000"/>
          </a:ln>
        </p:spPr>
        <p:txBody>
          <a:bodyPr wrap="none" lIns="35719" tIns="35719" rIns="35719" bIns="35719" anchor="ctr">
            <a:spAutoFit/>
          </a:bodyPr>
          <a:lstStyle>
            <a:lvl1pPr algn="l" defTabSz="457200">
              <a:defRPr sz="3000" b="0">
                <a:solidFill>
                  <a:srgbClr val="5E5E5E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zh-CN" altLang="en-US" sz="1500" dirty="0">
                <a:latin typeface="阿里巴巴普惠体 3.0 55 Regular" panose="00020600040101010101" pitchFamily="18" charset="-122"/>
                <a:ea typeface="阿里巴巴普惠体 3.0 55 Regular" panose="00020600040101010101" pitchFamily="18" charset="-122"/>
                <a:cs typeface="阿里巴巴普惠体 3.0 55 Regular" panose="00020600040101010101" pitchFamily="18" charset="-122"/>
              </a:rPr>
              <a:t>技术支持群</a:t>
            </a:r>
            <a:endParaRPr sz="1500" dirty="0">
              <a:latin typeface="阿里巴巴普惠体 3.0 55 Regular" panose="00020600040101010101" pitchFamily="18" charset="-122"/>
              <a:ea typeface="阿里巴巴普惠体 3.0 55 Regular" panose="00020600040101010101" pitchFamily="18" charset="-122"/>
              <a:cs typeface="阿里巴巴普惠体 3.0 55 Regular" panose="00020600040101010101" pitchFamily="18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alphaModFix amt="35000"/>
          </a:blip>
          <a:stretch>
            <a:fillRect/>
          </a:stretch>
        </p:blipFill>
        <p:spPr>
          <a:xfrm>
            <a:off x="5605851" y="2217715"/>
            <a:ext cx="2422569" cy="2422569"/>
          </a:xfrm>
          <a:prstGeom prst="rect">
            <a:avLst/>
          </a:prstGeom>
        </p:spPr>
      </p:pic>
      <p:sp>
        <p:nvSpPr>
          <p:cNvPr id="5" name="成立"/>
          <p:cNvSpPr txBox="1"/>
          <p:nvPr/>
        </p:nvSpPr>
        <p:spPr>
          <a:xfrm>
            <a:off x="6457039" y="4753816"/>
            <a:ext cx="1017907" cy="533800"/>
          </a:xfrm>
          <a:prstGeom prst="rect">
            <a:avLst/>
          </a:prstGeom>
          <a:ln w="12700">
            <a:miter lim="400000"/>
          </a:ln>
        </p:spPr>
        <p:txBody>
          <a:bodyPr wrap="none" lIns="35719" tIns="35719" rIns="35719" bIns="35719" anchor="ctr">
            <a:spAutoFit/>
          </a:bodyPr>
          <a:lstStyle>
            <a:lvl1pPr algn="l" defTabSz="457200">
              <a:defRPr sz="3000" b="0">
                <a:solidFill>
                  <a:srgbClr val="5E5E5E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zh-CN" altLang="en-US" sz="1500" dirty="0">
                <a:latin typeface="阿里巴巴普惠体 3.0 55 Regular" panose="00020600040101010101" pitchFamily="18" charset="-122"/>
                <a:ea typeface="阿里巴巴普惠体 3.0 55 Regular" panose="00020600040101010101" pitchFamily="18" charset="-122"/>
                <a:cs typeface="阿里巴巴普惠体 3.0 55 Regular" panose="00020600040101010101" pitchFamily="18" charset="-122"/>
              </a:rPr>
              <a:t>课程教学群</a:t>
            </a:r>
            <a:endParaRPr lang="en-US" altLang="zh-CN" sz="1500" dirty="0">
              <a:latin typeface="阿里巴巴普惠体 3.0 55 Regular" panose="00020600040101010101" pitchFamily="18" charset="-122"/>
              <a:ea typeface="阿里巴巴普惠体 3.0 55 Regular" panose="00020600040101010101" pitchFamily="18" charset="-122"/>
              <a:cs typeface="阿里巴巴普惠体 3.0 55 Regular" panose="00020600040101010101" pitchFamily="18" charset="-122"/>
            </a:endParaRPr>
          </a:p>
          <a:p>
            <a:r>
              <a:rPr lang="zh-CN" altLang="en-US" sz="1500" dirty="0">
                <a:latin typeface="阿里巴巴普惠体 3.0 55 Regular" panose="00020600040101010101" pitchFamily="18" charset="-122"/>
                <a:ea typeface="阿里巴巴普惠体 3.0 55 Regular" panose="00020600040101010101" pitchFamily="18" charset="-122"/>
                <a:cs typeface="阿里巴巴普惠体 3.0 55 Regular" panose="00020600040101010101" pitchFamily="18" charset="-122"/>
              </a:rPr>
              <a:t>（需替换）</a:t>
            </a:r>
            <a:endParaRPr sz="1500" dirty="0">
              <a:latin typeface="阿里巴巴普惠体 3.0 55 Regular" panose="00020600040101010101" pitchFamily="18" charset="-122"/>
              <a:ea typeface="阿里巴巴普惠体 3.0 55 Regular" panose="00020600040101010101" pitchFamily="18" charset="-122"/>
              <a:cs typeface="阿里巴巴普惠体 3.0 55 Regular" panose="00020600040101010101" pitchFamily="18" charset="-122"/>
            </a:endParaRPr>
          </a:p>
        </p:txBody>
      </p:sp>
      <p:sp>
        <p:nvSpPr>
          <p:cNvPr id="6" name="内容占位符 2"/>
          <p:cNvSpPr txBox="1"/>
          <p:nvPr/>
        </p:nvSpPr>
        <p:spPr>
          <a:xfrm>
            <a:off x="1123074" y="1917010"/>
            <a:ext cx="4482777" cy="276157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kumimoji="1" lang="en-US" altLang="zh-CN" sz="2400" dirty="0">
              <a:latin typeface="阿里巴巴普惠体 3.0 45 Light" panose="00020600040101010101" pitchFamily="18" charset="-122"/>
              <a:ea typeface="阿里巴巴普惠体 3.0 45 Light" panose="00020600040101010101" pitchFamily="18" charset="-122"/>
              <a:cs typeface="阿里巴巴普惠体 3.0 45 Light" panose="00020600040101010101" pitchFamily="18" charset="-122"/>
            </a:endParaRPr>
          </a:p>
          <a:p>
            <a:pPr lvl="1">
              <a:lnSpc>
                <a:spcPct val="160000"/>
              </a:lnSpc>
            </a:pPr>
            <a:r>
              <a:rPr kumimoji="1" lang="zh-CN" altLang="en-US" sz="2000" dirty="0">
                <a:latin typeface="阿里巴巴普惠体 3.0 45 Light" panose="00020600040101010101" pitchFamily="18" charset="-122"/>
                <a:ea typeface="阿里巴巴普惠体 3.0 45 Light" panose="00020600040101010101" pitchFamily="18" charset="-122"/>
                <a:cs typeface="阿里巴巴普惠体 3.0 45 Light" panose="00020600040101010101" pitchFamily="18" charset="-122"/>
              </a:rPr>
              <a:t>获取教学通知；</a:t>
            </a:r>
            <a:endParaRPr kumimoji="1" lang="en-US" altLang="zh-CN" sz="2000" dirty="0">
              <a:latin typeface="阿里巴巴普惠体 3.0 45 Light" panose="00020600040101010101" pitchFamily="18" charset="-122"/>
              <a:ea typeface="阿里巴巴普惠体 3.0 45 Light" panose="00020600040101010101" pitchFamily="18" charset="-122"/>
              <a:cs typeface="阿里巴巴普惠体 3.0 45 Light" panose="00020600040101010101" pitchFamily="18" charset="-122"/>
            </a:endParaRPr>
          </a:p>
          <a:p>
            <a:pPr lvl="1">
              <a:lnSpc>
                <a:spcPct val="160000"/>
              </a:lnSpc>
            </a:pPr>
            <a:r>
              <a:rPr kumimoji="1" lang="zh-CN" altLang="en-US" sz="2000" dirty="0">
                <a:latin typeface="阿里巴巴普惠体 3.0 45 Light" panose="00020600040101010101" pitchFamily="18" charset="-122"/>
                <a:ea typeface="阿里巴巴普惠体 3.0 45 Light" panose="00020600040101010101" pitchFamily="18" charset="-122"/>
                <a:cs typeface="阿里巴巴普惠体 3.0 45 Light" panose="00020600040101010101" pitchFamily="18" charset="-122"/>
              </a:rPr>
              <a:t>获取教学相关资料；</a:t>
            </a:r>
            <a:endParaRPr kumimoji="1" lang="en-US" altLang="zh-CN" sz="2000" dirty="0">
              <a:latin typeface="阿里巴巴普惠体 3.0 45 Light" panose="00020600040101010101" pitchFamily="18" charset="-122"/>
              <a:ea typeface="阿里巴巴普惠体 3.0 45 Light" panose="00020600040101010101" pitchFamily="18" charset="-122"/>
              <a:cs typeface="阿里巴巴普惠体 3.0 45 Light" panose="00020600040101010101" pitchFamily="18" charset="-122"/>
            </a:endParaRPr>
          </a:p>
          <a:p>
            <a:pPr lvl="1">
              <a:lnSpc>
                <a:spcPct val="160000"/>
              </a:lnSpc>
            </a:pPr>
            <a:r>
              <a:rPr kumimoji="1" lang="zh-CN" altLang="en-US" sz="2000" dirty="0">
                <a:latin typeface="阿里巴巴普惠体 3.0 45 Light" panose="00020600040101010101" pitchFamily="18" charset="-122"/>
                <a:ea typeface="阿里巴巴普惠体 3.0 45 Light" panose="00020600040101010101" pitchFamily="18" charset="-122"/>
                <a:cs typeface="阿里巴巴普惠体 3.0 45 Light" panose="00020600040101010101" pitchFamily="18" charset="-122"/>
              </a:rPr>
              <a:t>咨询教学相关问题；</a:t>
            </a:r>
            <a:endParaRPr kumimoji="1" lang="en-US" altLang="zh-CN" sz="2000" dirty="0">
              <a:latin typeface="阿里巴巴普惠体 3.0 45 Light" panose="00020600040101010101" pitchFamily="18" charset="-122"/>
              <a:ea typeface="阿里巴巴普惠体 3.0 45 Light" panose="00020600040101010101" pitchFamily="18" charset="-122"/>
              <a:cs typeface="阿里巴巴普惠体 3.0 45 Light" panose="00020600040101010101" pitchFamily="18" charset="-122"/>
            </a:endParaRPr>
          </a:p>
          <a:p>
            <a:pPr lvl="1">
              <a:lnSpc>
                <a:spcPct val="160000"/>
              </a:lnSpc>
            </a:pPr>
            <a:r>
              <a:rPr kumimoji="1" lang="zh-CN" altLang="en-US" sz="2000" dirty="0">
                <a:latin typeface="阿里巴巴普惠体 3.0 45 Light" panose="00020600040101010101" pitchFamily="18" charset="-122"/>
                <a:ea typeface="阿里巴巴普惠体 3.0 45 Light" panose="00020600040101010101" pitchFamily="18" charset="-122"/>
                <a:cs typeface="阿里巴巴普惠体 3.0 45 Light" panose="00020600040101010101" pitchFamily="18" charset="-122"/>
              </a:rPr>
              <a:t>实操练习技术支持。</a:t>
            </a:r>
            <a:endParaRPr kumimoji="1" lang="en-US" altLang="zh-CN" sz="2000" dirty="0">
              <a:latin typeface="阿里巴巴普惠体 3.0 45 Light" panose="00020600040101010101" pitchFamily="18" charset="-122"/>
              <a:ea typeface="阿里巴巴普惠体 3.0 45 Light" panose="00020600040101010101" pitchFamily="18" charset="-122"/>
              <a:cs typeface="阿里巴巴普惠体 3.0 45 Light" panose="00020600040101010101" pitchFamily="18" charset="-122"/>
            </a:endParaRPr>
          </a:p>
        </p:txBody>
      </p:sp>
      <p:sp>
        <p:nvSpPr>
          <p:cNvPr id="7" name="标题 14"/>
          <p:cNvSpPr txBox="1"/>
          <p:nvPr/>
        </p:nvSpPr>
        <p:spPr>
          <a:xfrm>
            <a:off x="608400" y="580768"/>
            <a:ext cx="11583600" cy="733232"/>
          </a:xfrm>
          <a:prstGeom prst="rect">
            <a:avLst/>
          </a:prstGeom>
          <a:noFill/>
        </p:spPr>
        <p:txBody>
          <a:bodyPr vert="horz" lIns="90000" tIns="46800" rIns="90000" bIns="46800" rtlCol="0" anchor="ctr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r>
              <a:rPr lang="zh-CN" altLang="en-US" dirty="0">
                <a:latin typeface="阿里巴巴普惠体 3.0 75 SemiBold" panose="00020600040101010101" pitchFamily="18" charset="-122"/>
                <a:ea typeface="阿里巴巴普惠体 3.0 75 SemiBold" panose="00020600040101010101" pitchFamily="18" charset="-122"/>
                <a:cs typeface="阿里巴巴普惠体 3.0 75 SemiBold" panose="00020600040101010101" pitchFamily="18" charset="-122"/>
              </a:rPr>
              <a:t>写在前面</a:t>
            </a:r>
            <a:endParaRPr lang="zh-CN" altLang="en-US" dirty="0">
              <a:latin typeface="阿里巴巴普惠体 3.0 75 SemiBold" panose="00020600040101010101" pitchFamily="18" charset="-122"/>
              <a:ea typeface="阿里巴巴普惠体 3.0 75 SemiBold" panose="00020600040101010101" pitchFamily="18" charset="-122"/>
              <a:cs typeface="阿里巴巴普惠体 3.0 75 SemiBold" panose="00020600040101010101" pitchFamily="18" charset="-122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标题 14"/>
          <p:cNvSpPr>
            <a:spLocks noGrp="1"/>
          </p:cNvSpPr>
          <p:nvPr>
            <p:ph type="title" idx="4294967295"/>
          </p:nvPr>
        </p:nvSpPr>
        <p:spPr>
          <a:xfrm>
            <a:off x="534572" y="608013"/>
            <a:ext cx="9258300" cy="706437"/>
          </a:xfrm>
          <a:noFill/>
        </p:spPr>
        <p:txBody>
          <a:bodyPr>
            <a:normAutofit/>
          </a:bodyPr>
          <a:p>
            <a:pPr algn="l">
              <a:buClrTx/>
              <a:buSzTx/>
              <a:buFontTx/>
            </a:pPr>
            <a:r>
              <a:rPr lang="en-US" altLang="zh-CN" sz="3200" dirty="0">
                <a:latin typeface="阿里巴巴普惠体 3.0 105 Heavy" panose="00020600040101010101" pitchFamily="18" charset="-122"/>
                <a:ea typeface="阿里巴巴普惠体 3.0 105 Heavy" panose="00020600040101010101" pitchFamily="18" charset="-122"/>
                <a:cs typeface="阿里巴巴普惠体 3.0 105 Heavy" panose="00020600040101010101" pitchFamily="18" charset="-122"/>
              </a:rPr>
              <a:t>2、知识库管理</a:t>
            </a:r>
            <a:endParaRPr lang="en-US" altLang="zh-CN" sz="3200" dirty="0">
              <a:latin typeface="阿里巴巴普惠体 3.0 105 Heavy" panose="00020600040101010101" pitchFamily="18" charset="-122"/>
              <a:ea typeface="阿里巴巴普惠体 3.0 105 Heavy" panose="00020600040101010101" pitchFamily="18" charset="-122"/>
              <a:cs typeface="阿里巴巴普惠体 3.0 105 Heavy" panose="00020600040101010101" pitchFamily="18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10130" y="1536065"/>
            <a:ext cx="7572287" cy="3592800"/>
          </a:xfrm>
          <a:prstGeom prst="rect">
            <a:avLst/>
          </a:prstGeom>
          <a:effectLst>
            <a:outerShdw blurRad="2286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6" name="文本框 5"/>
          <p:cNvSpPr txBox="1"/>
          <p:nvPr/>
        </p:nvSpPr>
        <p:spPr>
          <a:xfrm>
            <a:off x="534670" y="5350510"/>
            <a:ext cx="10836910" cy="133604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 algn="l">
              <a:lnSpc>
                <a:spcPct val="160000"/>
              </a:lnSpc>
              <a:buClrTx/>
              <a:buSzTx/>
              <a:buFont typeface="Wingdings" panose="05000000000000000000" charset="0"/>
              <a:buChar char="Ø"/>
            </a:pPr>
            <a:r>
              <a:rPr lang="zh-CN" altLang="en-US" sz="120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企业私有的专业知识库，包含各种类型的数据，是问答对话中回答用户问题的知识来源。MaxKB 中知识库分为通用型知识库和 Web 站点知识库两种类型。</a:t>
            </a:r>
            <a:endParaRPr lang="zh-CN" altLang="en-US" sz="1200"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pPr marL="285750" indent="-285750" algn="l">
              <a:lnSpc>
                <a:spcPct val="160000"/>
              </a:lnSpc>
              <a:buClrTx/>
              <a:buSzTx/>
              <a:buFont typeface="Wingdings" panose="05000000000000000000" charset="0"/>
              <a:buChar char="Ø"/>
            </a:pPr>
            <a:r>
              <a:rPr lang="zh-CN" altLang="en-US" sz="1200" b="1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通用型知识库：</a:t>
            </a:r>
            <a:r>
              <a:rPr lang="zh-CN" altLang="en-US" sz="120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对离线文档上传管理，支持的文本文档格式包括 Markdown、TXT、PDF、DOCX、HTML，以及Excel、CSV格式的QA 问答对。</a:t>
            </a:r>
            <a:endParaRPr lang="zh-CN" altLang="en-US" sz="1200"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pPr marL="285750" indent="-285750" algn="l">
              <a:lnSpc>
                <a:spcPct val="160000"/>
              </a:lnSpc>
              <a:buClrTx/>
              <a:buSzTx/>
              <a:buFont typeface="Wingdings" panose="05000000000000000000" charset="0"/>
              <a:buChar char="Ø"/>
            </a:pPr>
            <a:r>
              <a:rPr lang="zh-CN" altLang="en-US" sz="1200" b="1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Web 站点知识库：</a:t>
            </a:r>
            <a:r>
              <a:rPr lang="zh-CN" altLang="en-US" sz="120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用于获取在线静态文本数据管理，输入 Web 根地址后自动同步根地址及子级地址的文本数据。</a:t>
            </a:r>
            <a:endParaRPr lang="zh-CN" altLang="en-US" sz="1200"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pPr marL="285750" indent="-285750" algn="l">
              <a:lnSpc>
                <a:spcPct val="160000"/>
              </a:lnSpc>
              <a:buClrTx/>
              <a:buSzTx/>
              <a:buFont typeface="Wingdings" panose="05000000000000000000" charset="0"/>
              <a:buChar char="Ø"/>
            </a:pPr>
            <a:r>
              <a:rPr lang="zh-CN" altLang="en-US" sz="120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MaxKB 支持知识库创建、重新向量化、设置、同步、导出、删除等功能。</a:t>
            </a:r>
            <a:endParaRPr lang="zh-CN" alt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534572" y="608013"/>
            <a:ext cx="9258300" cy="706437"/>
          </a:xfrm>
          <a:noFill/>
        </p:spPr>
        <p:txBody>
          <a:bodyPr>
            <a:normAutofit/>
          </a:bodyPr>
          <a:p>
            <a:pPr algn="l">
              <a:buClrTx/>
              <a:buSzTx/>
              <a:buFontTx/>
            </a:pPr>
            <a:r>
              <a:rPr lang="en-US" altLang="zh-CN" sz="3200" dirty="0">
                <a:latin typeface="阿里巴巴普惠体 3.0 105 Heavy" panose="00020600040101010101" pitchFamily="18" charset="-122"/>
                <a:ea typeface="阿里巴巴普惠体 3.0 105 Heavy" panose="00020600040101010101" pitchFamily="18" charset="-122"/>
                <a:cs typeface="阿里巴巴普惠体 3.0 105 Heavy" panose="00020600040101010101" pitchFamily="18" charset="-122"/>
              </a:rPr>
              <a:t>2.1、通用型知识库</a:t>
            </a:r>
            <a:endParaRPr lang="en-US" altLang="zh-CN" sz="3200" dirty="0">
              <a:latin typeface="阿里巴巴普惠体 3.0 105 Heavy" panose="00020600040101010101" pitchFamily="18" charset="-122"/>
              <a:ea typeface="阿里巴巴普惠体 3.0 105 Heavy" panose="00020600040101010101" pitchFamily="18" charset="-122"/>
              <a:cs typeface="阿里巴巴普惠体 3.0 105 Heavy" panose="00020600040101010101" pitchFamily="18" charset="-122"/>
            </a:endParaRPr>
          </a:p>
        </p:txBody>
      </p:sp>
      <p:pic>
        <p:nvPicPr>
          <p:cNvPr id="3" name="图片 2"/>
          <p:cNvPicPr/>
          <p:nvPr/>
        </p:nvPicPr>
        <p:blipFill>
          <a:blip r:embed="rId1"/>
        </p:blipFill>
        <p:spPr>
          <a:xfrm>
            <a:off x="1593850" y="1469390"/>
            <a:ext cx="9032240" cy="3317240"/>
          </a:xfrm>
          <a:prstGeom prst="rect">
            <a:avLst/>
          </a:prstGeom>
          <a:effectLst>
            <a:outerShdw blurRad="2286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5" name="文本框 4"/>
          <p:cNvSpPr txBox="1"/>
          <p:nvPr/>
        </p:nvSpPr>
        <p:spPr>
          <a:xfrm>
            <a:off x="534670" y="4941570"/>
            <a:ext cx="11243945" cy="18389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171450" indent="-171450">
              <a:buFont typeface="Wingdings" panose="05000000000000000000" charset="0"/>
              <a:buChar char="Ø"/>
            </a:pPr>
            <a:r>
              <a:rPr lang="zh-CN" altLang="en-US" sz="1200" b="1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上传文档要求：</a:t>
            </a:r>
            <a:endParaRPr lang="zh-CN" altLang="en-US" sz="1200" b="1"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pPr marL="685800" lvl="1" indent="-228600">
              <a:buFont typeface="+mj-lt"/>
              <a:buAutoNum type="arabicPeriod"/>
            </a:pPr>
            <a:r>
              <a:rPr lang="zh-CN" altLang="en-US" sz="120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支持文本文件格式为：Markdown、TXT、PDF、DOCX、HTML；</a:t>
            </a:r>
            <a:endParaRPr lang="zh-CN" altLang="en-US" sz="1200"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pPr marL="685800" lvl="1" indent="-228600">
              <a:buFont typeface="+mj-lt"/>
              <a:buAutoNum type="arabicPeriod"/>
            </a:pPr>
            <a:r>
              <a:rPr lang="zh-CN" altLang="en-US" sz="120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支持 QA 问答对格式为：Excel、CSV；</a:t>
            </a:r>
            <a:endParaRPr lang="zh-CN" altLang="en-US" sz="1200"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pPr marL="685800" lvl="1" indent="-228600">
              <a:buFont typeface="+mj-lt"/>
              <a:buAutoNum type="arabicPeriod"/>
            </a:pPr>
            <a:r>
              <a:rPr lang="zh-CN" altLang="en-US" sz="120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每次最多上传 50 个文件；</a:t>
            </a:r>
            <a:endParaRPr lang="zh-CN" altLang="en-US" sz="1200"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pPr marL="685800" lvl="1" indent="-228600">
              <a:buFont typeface="+mj-lt"/>
              <a:buAutoNum type="arabicPeriod"/>
            </a:pPr>
            <a:r>
              <a:rPr lang="zh-CN" altLang="en-US" sz="120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每个文件不超过 100 MB；</a:t>
            </a:r>
            <a:endParaRPr lang="zh-CN" altLang="en-US" sz="1200"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pPr marL="685800" lvl="1" indent="-228600">
              <a:buFont typeface="+mj-lt"/>
              <a:buAutoNum type="arabicPeriod"/>
            </a:pPr>
            <a:r>
              <a:rPr lang="zh-CN" altLang="en-US" sz="120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支持选择文件夹，上传文件夹下符合要求的文件。</a:t>
            </a:r>
            <a:endParaRPr lang="zh-CN" altLang="en-US" sz="1200"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pPr marL="171450" indent="-171450">
              <a:buFont typeface="Wingdings" panose="05000000000000000000" charset="0"/>
              <a:buChar char="Ø"/>
            </a:pPr>
            <a:r>
              <a:rPr lang="zh-CN" altLang="en-US" sz="1200" b="1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文档规范建议：</a:t>
            </a:r>
            <a:endParaRPr lang="zh-CN" altLang="en-US" sz="1200" b="1"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pPr marL="685800" lvl="1" indent="-228600">
              <a:buFont typeface="+mj-lt"/>
              <a:buAutoNum type="arabicPeriod"/>
            </a:pPr>
            <a:r>
              <a:rPr lang="zh-CN" altLang="en-US" sz="120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分段标识规范：离线文档的分段标识要有一定规范，否则拆分出来的段落会不规整。</a:t>
            </a:r>
            <a:endParaRPr lang="zh-CN" altLang="en-US" sz="1200"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pPr marL="685800" lvl="1" indent="-228600">
              <a:buFont typeface="+mj-lt"/>
              <a:buAutoNum type="arabicPeriod"/>
            </a:pPr>
            <a:r>
              <a:rPr lang="zh-CN" altLang="en-US" sz="120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段落完整：在一个分段中集中描述一个完整的内容。</a:t>
            </a:r>
            <a:endParaRPr lang="zh-CN" altLang="en-US" sz="1200"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534572" y="608013"/>
            <a:ext cx="9258300" cy="706437"/>
          </a:xfrm>
          <a:noFill/>
        </p:spPr>
        <p:txBody>
          <a:bodyPr>
            <a:normAutofit/>
          </a:bodyPr>
          <a:p>
            <a:pPr algn="l">
              <a:buClrTx/>
              <a:buSzTx/>
              <a:buFontTx/>
            </a:pPr>
            <a:r>
              <a:rPr lang="en-US" altLang="zh-CN" sz="3200" dirty="0">
                <a:latin typeface="阿里巴巴普惠体 3.0 105 Heavy" panose="00020600040101010101" pitchFamily="18" charset="-122"/>
                <a:ea typeface="阿里巴巴普惠体 3.0 105 Heavy" panose="00020600040101010101" pitchFamily="18" charset="-122"/>
                <a:cs typeface="阿里巴巴普惠体 3.0 105 Heavy" panose="00020600040101010101" pitchFamily="18" charset="-122"/>
              </a:rPr>
              <a:t>2.1.1、分段方式</a:t>
            </a:r>
            <a:endParaRPr lang="en-US" altLang="zh-CN" sz="3200" dirty="0">
              <a:latin typeface="阿里巴巴普惠体 3.0 105 Heavy" panose="00020600040101010101" pitchFamily="18" charset="-122"/>
              <a:ea typeface="阿里巴巴普惠体 3.0 105 Heavy" panose="00020600040101010101" pitchFamily="18" charset="-122"/>
              <a:cs typeface="阿里巴巴普惠体 3.0 105 Heavy" panose="00020600040101010101" pitchFamily="18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772920" y="1314450"/>
            <a:ext cx="93351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对于知识库文件的分段，目前 MaxKB 支持智能分段以及高级分段两种方式。</a:t>
            </a:r>
            <a:endParaRPr lang="zh-CN" altLang="en-US"/>
          </a:p>
        </p:txBody>
      </p:sp>
      <p:sp>
        <p:nvSpPr>
          <p:cNvPr id="328" name="矩形: 圆角 4"/>
          <p:cNvSpPr/>
          <p:nvPr>
            <p:custDataLst>
              <p:tags r:id="rId1"/>
            </p:custDataLst>
          </p:nvPr>
        </p:nvSpPr>
        <p:spPr>
          <a:xfrm>
            <a:off x="1058602" y="2503624"/>
            <a:ext cx="4708457" cy="3908822"/>
          </a:xfrm>
          <a:prstGeom prst="roundRect">
            <a:avLst>
              <a:gd name="adj" fmla="val 5926"/>
            </a:avLst>
          </a:prstGeom>
          <a:solidFill>
            <a:sysClr val="window" lastClr="FFFFFF">
              <a:alpha val="15000"/>
            </a:sysClr>
          </a:solidFill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wrap="square" lIns="590709" tIns="882198" rIns="502149" bIns="597626" rtlCol="0" anchor="t">
            <a:noAutofit/>
          </a:bodyPr>
          <a:p>
            <a:pPr marL="171450" indent="-17145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charset="0"/>
              <a:buChar char="Ø"/>
            </a:pPr>
            <a:r>
              <a:rPr lang="zh-CN" altLang="zh-CN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MarkDown 类型文件智能分段规则</a:t>
            </a:r>
            <a:endParaRPr lang="zh-CN" altLang="zh-CN" sz="1400" b="1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  <a:sym typeface="+mn-ea"/>
            </a:endParaRPr>
          </a:p>
          <a:p>
            <a:pPr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endParaRPr lang="zh-CN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  <a:sym typeface="+mn-ea"/>
            </a:endParaRPr>
          </a:p>
          <a:p>
            <a:pPr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根据标题逐级下钻式分段（最多支持 6 级标题），每段的字符数最大为 4096 个字符；</a:t>
            </a:r>
            <a:endParaRPr lang="zh-CN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  <a:sym typeface="+mn-ea"/>
            </a:endParaRPr>
          </a:p>
          <a:p>
            <a:pPr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当最后一级的文本段落字符数超过设置的分段长度时，会查找分段长度以内的回车进行截取。</a:t>
            </a:r>
            <a:endParaRPr lang="zh-CN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  <a:sym typeface="+mn-ea"/>
            </a:endParaRPr>
          </a:p>
          <a:p>
            <a:pPr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endParaRPr lang="zh-CN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  <a:sym typeface="+mn-ea"/>
            </a:endParaRPr>
          </a:p>
          <a:p>
            <a:pPr marL="171450" indent="-17145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charset="0"/>
              <a:buChar char="Ø"/>
            </a:pPr>
            <a:r>
              <a:rPr lang="zh-CN" altLang="zh-CN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HTML、DOCX 类型智能分段规则</a:t>
            </a:r>
            <a:endParaRPr lang="zh-CN" altLang="zh-CN" sz="1400" b="1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  <a:sym typeface="+mn-ea"/>
            </a:endParaRPr>
          </a:p>
          <a:p>
            <a:pPr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endParaRPr lang="zh-CN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  <a:sym typeface="+mn-ea"/>
            </a:endParaRPr>
          </a:p>
          <a:p>
            <a:pPr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识别标题格式转换成 markdown 的标题样式；</a:t>
            </a:r>
            <a:endParaRPr lang="zh-CN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  <a:sym typeface="+mn-ea"/>
            </a:endParaRPr>
          </a:p>
          <a:p>
            <a:pPr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逐级下钻进行分段（最多支持 6 级标题）每段的字符数最大为 4096 个字符。</a:t>
            </a:r>
            <a:endParaRPr lang="zh-CN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  <a:sym typeface="+mn-ea"/>
            </a:endParaRPr>
          </a:p>
          <a:p>
            <a:pPr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endParaRPr lang="zh-CN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  <a:sym typeface="+mn-ea"/>
            </a:endParaRPr>
          </a:p>
          <a:p>
            <a:pPr marL="171450" indent="-17145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charset="0"/>
              <a:buChar char="Ø"/>
            </a:pPr>
            <a:r>
              <a:rPr lang="zh-CN" altLang="zh-CN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TXT和 PDF 类型文件智能分段规则</a:t>
            </a:r>
            <a:endParaRPr lang="zh-CN" altLang="zh-CN" sz="1400" b="1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  <a:sym typeface="+mn-ea"/>
            </a:endParaRPr>
          </a:p>
          <a:p>
            <a:pPr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endParaRPr lang="zh-CN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  <a:sym typeface="+mn-ea"/>
            </a:endParaRPr>
          </a:p>
          <a:p>
            <a:pPr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按照标题# 进行分段，若没有#标题的则按照字符数4096个字符进行分段；</a:t>
            </a:r>
            <a:endParaRPr lang="zh-CN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  <a:sym typeface="+mn-ea"/>
            </a:endParaRPr>
          </a:p>
          <a:p>
            <a:pPr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查找分段长度以内的回车进行截取。</a:t>
            </a:r>
            <a:endParaRPr lang="zh-CN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  <a:sym typeface="+mn-ea"/>
            </a:endParaRPr>
          </a:p>
          <a:p>
            <a:pPr>
              <a:lnSpc>
                <a:spcPct val="80000"/>
              </a:lnSpc>
            </a:pPr>
            <a:endParaRPr lang="zh-CN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  <a:sym typeface="+mn-ea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zh-CN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  <a:sym typeface="+mn-ea"/>
            </a:endParaRPr>
          </a:p>
        </p:txBody>
      </p:sp>
      <p:sp>
        <p:nvSpPr>
          <p:cNvPr id="329" name="任意多边形: 形状 11"/>
          <p:cNvSpPr/>
          <p:nvPr>
            <p:custDataLst>
              <p:tags r:id="rId2"/>
            </p:custDataLst>
          </p:nvPr>
        </p:nvSpPr>
        <p:spPr>
          <a:xfrm>
            <a:off x="1059176" y="6224055"/>
            <a:ext cx="4707884" cy="191317"/>
          </a:xfrm>
          <a:custGeom>
            <a:avLst/>
            <a:gdLst>
              <a:gd name="connsiteX0" fmla="*/ 0 w 2299702"/>
              <a:gd name="connsiteY0" fmla="*/ 0 h 105988"/>
              <a:gd name="connsiteX1" fmla="*/ 2299702 w 2299702"/>
              <a:gd name="connsiteY1" fmla="*/ 0 h 105988"/>
              <a:gd name="connsiteX2" fmla="*/ 2295200 w 2299702"/>
              <a:gd name="connsiteY2" fmla="*/ 22301 h 105988"/>
              <a:gd name="connsiteX3" fmla="*/ 2168945 w 2299702"/>
              <a:gd name="connsiteY3" fmla="*/ 105988 h 105988"/>
              <a:gd name="connsiteX4" fmla="*/ 130757 w 2299702"/>
              <a:gd name="connsiteY4" fmla="*/ 105988 h 105988"/>
              <a:gd name="connsiteX5" fmla="*/ 4502 w 2299702"/>
              <a:gd name="connsiteY5" fmla="*/ 22301 h 105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99702" h="105988">
                <a:moveTo>
                  <a:pt x="0" y="0"/>
                </a:moveTo>
                <a:lnTo>
                  <a:pt x="2299702" y="0"/>
                </a:lnTo>
                <a:lnTo>
                  <a:pt x="2295200" y="22301"/>
                </a:lnTo>
                <a:cubicBezTo>
                  <a:pt x="2274399" y="71481"/>
                  <a:pt x="2225702" y="105988"/>
                  <a:pt x="2168945" y="105988"/>
                </a:cubicBezTo>
                <a:lnTo>
                  <a:pt x="130757" y="105988"/>
                </a:lnTo>
                <a:cubicBezTo>
                  <a:pt x="74000" y="105988"/>
                  <a:pt x="25303" y="71481"/>
                  <a:pt x="4502" y="22301"/>
                </a:cubicBezTo>
                <a:close/>
              </a:path>
            </a:pathLst>
          </a:custGeom>
          <a:solidFill>
            <a:schemeClr val="accent1"/>
          </a:solidFill>
          <a:ln w="19050" cap="flat" cmpd="sng" algn="ctr">
            <a:noFill/>
            <a:prstDash val="solid"/>
            <a:miter lim="800000"/>
          </a:ln>
          <a:effectLst>
            <a:outerShdw blurRad="203200" dist="76200" dir="5400000" sx="96000" sy="96000" algn="t" rotWithShape="0">
              <a:schemeClr val="accent1">
                <a:alpha val="30000"/>
              </a:schemeClr>
            </a:outerShdw>
          </a:effectLst>
        </p:spPr>
        <p:txBody>
          <a:bodyPr lIns="0" tIns="0" rIns="0" bIns="0" rtlCol="0" anchor="ctr">
            <a:normAutofit fontScale="75000" lnSpcReduction="20000"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600" b="0" i="0" u="none" strike="noStrike" kern="0" cap="none" spc="0" normalizeH="0" baseline="0" noProof="0">
              <a:ln>
                <a:noFill/>
              </a:ln>
              <a:gradFill>
                <a:gsLst>
                  <a:gs pos="5000">
                    <a:srgbClr val="BC1E1E"/>
                  </a:gs>
                  <a:gs pos="100000">
                    <a:srgbClr val="771313"/>
                  </a:gs>
                </a:gsLst>
                <a:lin ang="4800000" scaled="0"/>
              </a:gradFill>
              <a:effectLst/>
              <a:uLnTx/>
              <a:uFillTx/>
              <a:latin typeface="+mn-ea"/>
              <a:cs typeface="+mn-ea"/>
              <a:sym typeface="+mn-lt"/>
            </a:endParaRPr>
          </a:p>
        </p:txBody>
      </p:sp>
      <p:sp>
        <p:nvSpPr>
          <p:cNvPr id="330" name="矩形: 圆角 49"/>
          <p:cNvSpPr/>
          <p:nvPr>
            <p:custDataLst>
              <p:tags r:id="rId3"/>
            </p:custDataLst>
          </p:nvPr>
        </p:nvSpPr>
        <p:spPr>
          <a:xfrm>
            <a:off x="2293571" y="1970405"/>
            <a:ext cx="2238522" cy="1050115"/>
          </a:xfrm>
          <a:prstGeom prst="roundRect">
            <a:avLst>
              <a:gd name="adj" fmla="val 13544"/>
            </a:avLst>
          </a:prstGeom>
          <a:solidFill>
            <a:schemeClr val="accent1"/>
          </a:solidFill>
          <a:ln w="38100" cap="flat" cmpd="sng" algn="ctr">
            <a:noFill/>
            <a:prstDash val="solid"/>
            <a:miter lim="800000"/>
          </a:ln>
          <a:effectLst>
            <a:outerShdw blurRad="152400" dist="76200" dir="2700000" algn="tl" rotWithShape="0">
              <a:schemeClr val="accent1">
                <a:alpha val="30000"/>
              </a:schemeClr>
            </a:outerShdw>
          </a:effectLst>
        </p:spPr>
        <p:txBody>
          <a:bodyPr wrap="none" rtlCol="0" anchor="ctr">
            <a:noAutofit/>
          </a:bodyPr>
          <a:p>
            <a:pPr marL="0" marR="0" lvl="0" indent="0" algn="ctr" defTabSz="914400" rtl="0" eaLnBrk="1" fontAlgn="auto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1" lang="zh-CN" altLang="en-US" sz="3600" b="1" i="0" u="none" strike="noStrike" kern="0" cap="none" normalizeH="0" baseline="0" noProof="0" dirty="0">
                <a:ln>
                  <a:noFill/>
                </a:ln>
                <a:solidFill>
                  <a:schemeClr val="lt1">
                    <a:lumMod val="100000"/>
                  </a:schemeClr>
                </a:solidFill>
                <a:effectLst/>
                <a:uLnTx/>
                <a:uFillTx/>
                <a:latin typeface="+mn-ea"/>
                <a:cs typeface="+mn-ea"/>
                <a:sym typeface="+mn-ea"/>
              </a:rPr>
              <a:t>智能分段</a:t>
            </a:r>
            <a:endParaRPr kumimoji="1" lang="zh-CN" altLang="en-US" sz="3600" b="1" i="0" u="none" strike="noStrike" kern="0" cap="none" normalizeH="0" baseline="0" noProof="0" dirty="0">
              <a:ln>
                <a:noFill/>
              </a:ln>
              <a:solidFill>
                <a:schemeClr val="lt1">
                  <a:lumMod val="100000"/>
                </a:schemeClr>
              </a:solidFill>
              <a:effectLst/>
              <a:uLnTx/>
              <a:uFillTx/>
              <a:latin typeface="+mn-ea"/>
              <a:cs typeface="+mn-ea"/>
              <a:sym typeface="+mn-ea"/>
            </a:endParaRPr>
          </a:p>
        </p:txBody>
      </p:sp>
      <p:sp>
        <p:nvSpPr>
          <p:cNvPr id="331" name="矩形: 圆角 12"/>
          <p:cNvSpPr/>
          <p:nvPr>
            <p:custDataLst>
              <p:tags r:id="rId4"/>
            </p:custDataLst>
          </p:nvPr>
        </p:nvSpPr>
        <p:spPr>
          <a:xfrm>
            <a:off x="6092413" y="2504259"/>
            <a:ext cx="4708457" cy="3908822"/>
          </a:xfrm>
          <a:prstGeom prst="roundRect">
            <a:avLst>
              <a:gd name="adj" fmla="val 5926"/>
            </a:avLst>
          </a:prstGeom>
          <a:solidFill>
            <a:sysClr val="window" lastClr="FFFFFF">
              <a:alpha val="15000"/>
            </a:sysClr>
          </a:solidFill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wrap="square" lIns="590709" tIns="882198" rIns="502149" bIns="597626" rtlCol="0" anchor="t">
            <a:noAutofit/>
          </a:bodyPr>
          <a:p>
            <a:pPr marL="285750" indent="-285750" algn="l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charset="0"/>
              <a:buChar char="Ø"/>
            </a:pPr>
            <a:r>
              <a:rPr lang="zh-CN" altLang="zh-CN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用户可以根据文档规范自定义设置分段标识符、分段长度及自动清洗。</a:t>
            </a:r>
            <a:endParaRPr lang="zh-CN" altLang="zh-CN" sz="1400" b="1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  <a:sym typeface="+mn-ea"/>
            </a:endParaRPr>
          </a:p>
          <a:p>
            <a:pPr marL="171450" indent="-17145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zh-CN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分段标识支持：</a:t>
            </a:r>
            <a:r>
              <a:rPr lang="zh-CN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#、##、###、####、#####、######、-、空行、回车、空格、分号、逗号、句号，还可以手动输入其它分段标识符或正则表达式。</a:t>
            </a:r>
            <a:endParaRPr lang="zh-CN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  <a:sym typeface="+mn-ea"/>
            </a:endParaRPr>
          </a:p>
          <a:p>
            <a:pPr marL="171450" indent="-17145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zh-CN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分段长度：</a:t>
            </a:r>
            <a:r>
              <a:rPr lang="zh-CN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单个分段的长度，范围 50 至 4096 个字符。</a:t>
            </a:r>
            <a:endParaRPr lang="zh-CN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  <a:sym typeface="+mn-ea"/>
            </a:endParaRPr>
          </a:p>
          <a:p>
            <a:pPr marL="171450" indent="-17145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zh-CN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自动清洗：</a:t>
            </a:r>
            <a:r>
              <a:rPr lang="zh-CN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开启后系统会自动去掉重复多余的符号如空格、空行、制表符等。</a:t>
            </a:r>
            <a:endParaRPr lang="zh-CN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  <a:sym typeface="+mn-ea"/>
            </a:endParaRPr>
          </a:p>
        </p:txBody>
      </p:sp>
      <p:sp>
        <p:nvSpPr>
          <p:cNvPr id="332" name="矩形: 圆角 20"/>
          <p:cNvSpPr/>
          <p:nvPr>
            <p:custDataLst>
              <p:tags r:id="rId5"/>
            </p:custDataLst>
          </p:nvPr>
        </p:nvSpPr>
        <p:spPr>
          <a:xfrm>
            <a:off x="7327381" y="1970405"/>
            <a:ext cx="2238522" cy="1050115"/>
          </a:xfrm>
          <a:prstGeom prst="roundRect">
            <a:avLst>
              <a:gd name="adj" fmla="val 13544"/>
            </a:avLst>
          </a:prstGeom>
          <a:solidFill>
            <a:schemeClr val="accent1"/>
          </a:solidFill>
          <a:ln w="38100" cap="flat" cmpd="sng" algn="ctr">
            <a:noFill/>
            <a:prstDash val="solid"/>
            <a:miter lim="800000"/>
          </a:ln>
          <a:effectLst>
            <a:outerShdw blurRad="152400" dist="76200" dir="2700000" algn="tl" rotWithShape="0">
              <a:schemeClr val="accent1">
                <a:alpha val="30000"/>
              </a:schemeClr>
            </a:outerShdw>
          </a:effectLst>
        </p:spPr>
        <p:txBody>
          <a:bodyPr wrap="none" rtlCol="0" anchor="ctr">
            <a:noAutofit/>
          </a:bodyPr>
          <a:p>
            <a:pPr marL="0" marR="0" lvl="0" indent="0" algn="ctr" defTabSz="914400" rtl="0" eaLnBrk="1" fontAlgn="auto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1" lang="zh-CN" altLang="en-US" sz="3600" b="1" i="0" u="none" strike="noStrike" kern="0" cap="none" normalizeH="0" baseline="0" noProof="0" dirty="0">
                <a:ln>
                  <a:noFill/>
                </a:ln>
                <a:solidFill>
                  <a:schemeClr val="lt1">
                    <a:lumMod val="100000"/>
                  </a:schemeClr>
                </a:solidFill>
                <a:effectLst/>
                <a:uLnTx/>
                <a:uFillTx/>
                <a:latin typeface="+mn-ea"/>
                <a:cs typeface="+mn-ea"/>
                <a:sym typeface="+mn-ea"/>
              </a:rPr>
              <a:t>高级分段</a:t>
            </a:r>
            <a:endParaRPr kumimoji="1" lang="zh-CN" altLang="en-US" sz="3600" b="1" i="0" u="none" strike="noStrike" kern="0" cap="none" normalizeH="0" baseline="0" noProof="0" dirty="0">
              <a:ln>
                <a:noFill/>
              </a:ln>
              <a:solidFill>
                <a:schemeClr val="lt1">
                  <a:lumMod val="100000"/>
                </a:schemeClr>
              </a:solidFill>
              <a:effectLst/>
              <a:uLnTx/>
              <a:uFillTx/>
              <a:latin typeface="+mn-ea"/>
              <a:cs typeface="+mn-ea"/>
              <a:sym typeface="+mn-ea"/>
            </a:endParaRPr>
          </a:p>
        </p:txBody>
      </p:sp>
      <p:sp>
        <p:nvSpPr>
          <p:cNvPr id="333" name="任意多边形: 形状 24"/>
          <p:cNvSpPr/>
          <p:nvPr>
            <p:custDataLst>
              <p:tags r:id="rId6"/>
            </p:custDataLst>
          </p:nvPr>
        </p:nvSpPr>
        <p:spPr>
          <a:xfrm>
            <a:off x="6091841" y="6224055"/>
            <a:ext cx="4709031" cy="191317"/>
          </a:xfrm>
          <a:custGeom>
            <a:avLst/>
            <a:gdLst>
              <a:gd name="connsiteX0" fmla="*/ 0 w 2299702"/>
              <a:gd name="connsiteY0" fmla="*/ 0 h 105988"/>
              <a:gd name="connsiteX1" fmla="*/ 2299702 w 2299702"/>
              <a:gd name="connsiteY1" fmla="*/ 0 h 105988"/>
              <a:gd name="connsiteX2" fmla="*/ 2295200 w 2299702"/>
              <a:gd name="connsiteY2" fmla="*/ 22301 h 105988"/>
              <a:gd name="connsiteX3" fmla="*/ 2168945 w 2299702"/>
              <a:gd name="connsiteY3" fmla="*/ 105988 h 105988"/>
              <a:gd name="connsiteX4" fmla="*/ 130757 w 2299702"/>
              <a:gd name="connsiteY4" fmla="*/ 105988 h 105988"/>
              <a:gd name="connsiteX5" fmla="*/ 4502 w 2299702"/>
              <a:gd name="connsiteY5" fmla="*/ 22301 h 105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99702" h="105988">
                <a:moveTo>
                  <a:pt x="0" y="0"/>
                </a:moveTo>
                <a:lnTo>
                  <a:pt x="2299702" y="0"/>
                </a:lnTo>
                <a:lnTo>
                  <a:pt x="2295200" y="22301"/>
                </a:lnTo>
                <a:cubicBezTo>
                  <a:pt x="2274399" y="71481"/>
                  <a:pt x="2225702" y="105988"/>
                  <a:pt x="2168945" y="105988"/>
                </a:cubicBezTo>
                <a:lnTo>
                  <a:pt x="130757" y="105988"/>
                </a:lnTo>
                <a:cubicBezTo>
                  <a:pt x="74000" y="105988"/>
                  <a:pt x="25303" y="71481"/>
                  <a:pt x="4502" y="22301"/>
                </a:cubicBezTo>
                <a:close/>
              </a:path>
            </a:pathLst>
          </a:custGeom>
          <a:solidFill>
            <a:schemeClr val="accent1"/>
          </a:solidFill>
          <a:ln w="19050" cap="flat" cmpd="sng" algn="ctr">
            <a:noFill/>
            <a:prstDash val="solid"/>
            <a:miter lim="800000"/>
          </a:ln>
          <a:effectLst>
            <a:outerShdw blurRad="203200" dist="76200" dir="5400000" sx="96000" sy="96000" algn="t" rotWithShape="0">
              <a:schemeClr val="accent1">
                <a:alpha val="30000"/>
              </a:schemeClr>
            </a:outerShdw>
          </a:effectLst>
        </p:spPr>
        <p:txBody>
          <a:bodyPr lIns="0" tIns="0" rIns="0" bIns="0" rtlCol="0" anchor="ctr">
            <a:normAutofit fontScale="75000" lnSpcReduction="20000"/>
          </a:bodyPr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gradFill>
                <a:gsLst>
                  <a:gs pos="5000">
                    <a:srgbClr val="BC1E1E"/>
                  </a:gs>
                  <a:gs pos="100000">
                    <a:srgbClr val="771313"/>
                  </a:gs>
                </a:gsLst>
                <a:lin ang="4800000" scaled="0"/>
              </a:gradFill>
              <a:effectLst/>
              <a:uLnTx/>
              <a:uFillTx/>
              <a:latin typeface="+mn-ea"/>
              <a:cs typeface="+mn-ea"/>
              <a:sym typeface="+mn-lt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534572" y="608013"/>
            <a:ext cx="9258300" cy="706437"/>
          </a:xfrm>
          <a:noFill/>
        </p:spPr>
        <p:txBody>
          <a:bodyPr>
            <a:normAutofit/>
          </a:bodyPr>
          <a:p>
            <a:pPr algn="l">
              <a:buClrTx/>
              <a:buSzTx/>
              <a:buFontTx/>
            </a:pPr>
            <a:r>
              <a:rPr lang="en-US" altLang="zh-CN" sz="3200" dirty="0">
                <a:latin typeface="阿里巴巴普惠体 3.0 105 Heavy" panose="00020600040101010101" pitchFamily="18" charset="-122"/>
                <a:ea typeface="阿里巴巴普惠体 3.0 105 Heavy" panose="00020600040101010101" pitchFamily="18" charset="-122"/>
                <a:cs typeface="阿里巴巴普惠体 3.0 105 Heavy" panose="00020600040101010101" pitchFamily="18" charset="-122"/>
              </a:rPr>
              <a:t>2.2、Web站点知识库</a:t>
            </a:r>
            <a:endParaRPr lang="en-US" altLang="zh-CN" sz="3200" dirty="0">
              <a:latin typeface="阿里巴巴普惠体 3.0 105 Heavy" panose="00020600040101010101" pitchFamily="18" charset="-122"/>
              <a:ea typeface="阿里巴巴普惠体 3.0 105 Heavy" panose="00020600040101010101" pitchFamily="18" charset="-122"/>
              <a:cs typeface="阿里巴巴普惠体 3.0 105 Heavy" panose="00020600040101010101" pitchFamily="18" charset="-122"/>
            </a:endParaRPr>
          </a:p>
        </p:txBody>
      </p:sp>
      <p:pic>
        <p:nvPicPr>
          <p:cNvPr id="3" name="图片 2"/>
          <p:cNvPicPr/>
          <p:nvPr/>
        </p:nvPicPr>
        <p:blipFill>
          <a:blip r:embed="rId1"/>
        </p:blipFill>
        <p:spPr>
          <a:xfrm>
            <a:off x="2170430" y="1555750"/>
            <a:ext cx="7366000" cy="3592830"/>
          </a:xfrm>
          <a:prstGeom prst="rect">
            <a:avLst/>
          </a:prstGeom>
          <a:effectLst>
            <a:outerShdw blurRad="2286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5" name="文本框 4"/>
          <p:cNvSpPr txBox="1"/>
          <p:nvPr/>
        </p:nvSpPr>
        <p:spPr>
          <a:xfrm>
            <a:off x="534035" y="5389880"/>
            <a:ext cx="10960100" cy="134874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 algn="l">
              <a:lnSpc>
                <a:spcPct val="160000"/>
              </a:lnSpc>
              <a:buClrTx/>
              <a:buSzTx/>
              <a:buFont typeface="Wingdings" panose="05000000000000000000" charset="0"/>
              <a:buChar char="Ø"/>
            </a:pPr>
            <a:r>
              <a:rPr lang="zh-CN" altLang="en-US" sz="1200" b="1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Web 根地址：</a:t>
            </a:r>
            <a:r>
              <a:rPr lang="zh-CN" altLang="en-US" sz="120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为在线静态网页站点的根节点地址，系统会自动获取 Web 根地址及子级地址的数据资料。以DataEase V2在线文档为例，可在 Web 根地址为：https://dataease.io/docs/v2/ 。</a:t>
            </a:r>
            <a:endParaRPr lang="zh-CN" altLang="en-US" sz="1200"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pPr marL="285750" indent="-285750" algn="l">
              <a:lnSpc>
                <a:spcPct val="160000"/>
              </a:lnSpc>
              <a:buClrTx/>
              <a:buSzTx/>
              <a:buFont typeface="Wingdings" panose="05000000000000000000" charset="0"/>
              <a:buChar char="Ø"/>
            </a:pPr>
            <a:r>
              <a:rPr lang="zh-CN" altLang="en-US" sz="1200" b="1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选择器：</a:t>
            </a:r>
            <a:r>
              <a:rPr lang="zh-CN" altLang="en-US" sz="120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针对 Web 页面的数据可以设置定获取某个div内的数据，默认获取 body 数据。如 DataEase 在线文档仅获取中间内容部分，可以右键检查网页，定位到中间内部区域找到 div 为 md-content，则选择器输入为：.md-content 。</a:t>
            </a:r>
            <a:endParaRPr lang="zh-CN" altLang="en-US" sz="1200"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534572" y="628720"/>
            <a:ext cx="9429750" cy="70643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buClrTx/>
              <a:buSzTx/>
              <a:buFontTx/>
            </a:pPr>
            <a:r>
              <a:rPr lang="en-US" altLang="zh-CN" sz="3200" dirty="0">
                <a:latin typeface="阿里巴巴普惠体 3.0 105 Heavy" panose="00020600040101010101" pitchFamily="18" charset="-122"/>
                <a:ea typeface="阿里巴巴普惠体 3.0 105 Heavy" panose="00020600040101010101" pitchFamily="18" charset="-122"/>
                <a:cs typeface="阿里巴巴普惠体 3.0 105 Heavy" panose="00020600040101010101" pitchFamily="18" charset="-122"/>
              </a:rPr>
              <a:t>2.3、其他操作</a:t>
            </a:r>
            <a:endParaRPr lang="en-US" altLang="zh-CN" sz="3200" dirty="0">
              <a:latin typeface="阿里巴巴普惠体 3.0 105 Heavy" panose="00020600040101010101" pitchFamily="18" charset="-122"/>
              <a:ea typeface="阿里巴巴普惠体 3.0 105 Heavy" panose="00020600040101010101" pitchFamily="18" charset="-122"/>
              <a:cs typeface="阿里巴巴普惠体 3.0 105 Heavy" panose="00020600040101010101" pitchFamily="18" charset="-122"/>
            </a:endParaRPr>
          </a:p>
        </p:txBody>
      </p:sp>
      <p:pic>
        <p:nvPicPr>
          <p:cNvPr id="3" name="图片 2"/>
          <p:cNvPicPr/>
          <p:nvPr/>
        </p:nvPicPr>
        <p:blipFill>
          <a:blip r:embed="rId1"/>
        </p:blipFill>
        <p:spPr>
          <a:xfrm>
            <a:off x="534670" y="1621155"/>
            <a:ext cx="7529195" cy="4086860"/>
          </a:xfrm>
          <a:prstGeom prst="rect">
            <a:avLst/>
          </a:prstGeom>
        </p:spPr>
      </p:pic>
      <p:pic>
        <p:nvPicPr>
          <p:cNvPr id="5" name="图片 4"/>
          <p:cNvPicPr/>
          <p:nvPr/>
        </p:nvPicPr>
        <p:blipFill>
          <a:blip r:embed="rId2"/>
        </p:blipFill>
        <p:spPr>
          <a:xfrm>
            <a:off x="1372870" y="1863090"/>
            <a:ext cx="7527600" cy="4086000"/>
          </a:xfrm>
          <a:prstGeom prst="rect">
            <a:avLst/>
          </a:prstGeom>
        </p:spPr>
      </p:pic>
      <p:pic>
        <p:nvPicPr>
          <p:cNvPr id="6" name="图片 5"/>
          <p:cNvPicPr/>
          <p:nvPr/>
        </p:nvPicPr>
        <p:blipFill>
          <a:blip r:embed="rId3"/>
        </p:blipFill>
        <p:spPr>
          <a:xfrm>
            <a:off x="2667000" y="2208530"/>
            <a:ext cx="7527600" cy="4086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534572" y="628720"/>
            <a:ext cx="9429750" cy="706437"/>
          </a:xfrm>
          <a:noFill/>
        </p:spPr>
        <p:txBody>
          <a:bodyPr vert="horz" lIns="91440" tIns="45720" rIns="91440" bIns="45720" rtlCol="0" anchor="ctr">
            <a:normAutofit/>
          </a:bodyPr>
          <a:p>
            <a:pPr algn="l">
              <a:buClrTx/>
              <a:buSzTx/>
              <a:buFontTx/>
            </a:pPr>
            <a:r>
              <a:rPr lang="en-US" altLang="zh-CN" sz="3200" dirty="0">
                <a:latin typeface="阿里巴巴普惠体 3.0 105 Heavy" panose="00020600040101010101" pitchFamily="18" charset="-122"/>
                <a:ea typeface="阿里巴巴普惠体 3.0 105 Heavy" panose="00020600040101010101" pitchFamily="18" charset="-122"/>
                <a:cs typeface="阿里巴巴普惠体 3.0 105 Heavy" panose="00020600040101010101" pitchFamily="18" charset="-122"/>
              </a:rPr>
              <a:t>3、应用管理</a:t>
            </a:r>
            <a:endParaRPr lang="en-US" altLang="zh-CN" sz="3200" dirty="0">
              <a:latin typeface="阿里巴巴普惠体 3.0 105 Heavy" panose="00020600040101010101" pitchFamily="18" charset="-122"/>
              <a:ea typeface="阿里巴巴普惠体 3.0 105 Heavy" panose="00020600040101010101" pitchFamily="18" charset="-122"/>
              <a:cs typeface="阿里巴巴普惠体 3.0 105 Heavy" panose="00020600040101010101" pitchFamily="18" charset="-122"/>
            </a:endParaRPr>
          </a:p>
        </p:txBody>
      </p:sp>
      <p:pic>
        <p:nvPicPr>
          <p:cNvPr id="3" name="图片 2"/>
          <p:cNvPicPr/>
          <p:nvPr/>
        </p:nvPicPr>
        <p:blipFill>
          <a:blip r:embed="rId1"/>
        </p:blipFill>
        <p:spPr>
          <a:xfrm>
            <a:off x="2018665" y="1432560"/>
            <a:ext cx="8154035" cy="414337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34670" y="5815330"/>
            <a:ext cx="1066228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 sz="160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应用是指基于 LLM 大语言模型构建的实际场景应用，分为</a:t>
            </a:r>
            <a:r>
              <a:rPr lang="zh-CN" altLang="en-US" sz="1600" b="1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简易配置</a:t>
            </a:r>
            <a:r>
              <a:rPr lang="zh-CN" altLang="en-US" sz="160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和</a:t>
            </a:r>
            <a:r>
              <a:rPr lang="zh-CN" altLang="en-US" sz="1600" b="1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高级编排</a:t>
            </a:r>
            <a:r>
              <a:rPr lang="zh-CN" altLang="en-US" sz="160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两种类型，并支持全屏模式和浮窗模式嵌入到第三方系统，可以根据需求为不同产品创建所需的应用。</a:t>
            </a:r>
            <a:endParaRPr lang="zh-CN" altLang="en-US" sz="1600"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534572" y="628720"/>
            <a:ext cx="9429750" cy="706437"/>
          </a:xfrm>
          <a:noFill/>
        </p:spPr>
        <p:txBody>
          <a:bodyPr vert="horz" lIns="91440" tIns="45720" rIns="91440" bIns="45720" rtlCol="0" anchor="ctr">
            <a:normAutofit/>
          </a:bodyPr>
          <a:p>
            <a:pPr algn="l">
              <a:buClrTx/>
              <a:buSzTx/>
              <a:buFontTx/>
            </a:pPr>
            <a:r>
              <a:rPr lang="en-US" altLang="zh-CN" sz="3200" dirty="0">
                <a:latin typeface="阿里巴巴普惠体 3.0 105 Heavy" panose="00020600040101010101" pitchFamily="18" charset="-122"/>
                <a:ea typeface="阿里巴巴普惠体 3.0 105 Heavy" panose="00020600040101010101" pitchFamily="18" charset="-122"/>
                <a:cs typeface="阿里巴巴普惠体 3.0 105 Heavy" panose="00020600040101010101" pitchFamily="18" charset="-122"/>
              </a:rPr>
              <a:t>3.1、创建简易应用</a:t>
            </a:r>
            <a:endParaRPr lang="en-US" altLang="zh-CN" sz="3200" dirty="0">
              <a:latin typeface="阿里巴巴普惠体 3.0 105 Heavy" panose="00020600040101010101" pitchFamily="18" charset="-122"/>
              <a:ea typeface="阿里巴巴普惠体 3.0 105 Heavy" panose="00020600040101010101" pitchFamily="18" charset="-122"/>
              <a:cs typeface="阿里巴巴普惠体 3.0 105 Heavy" panose="00020600040101010101" pitchFamily="18" charset="-122"/>
            </a:endParaRPr>
          </a:p>
        </p:txBody>
      </p:sp>
      <p:pic>
        <p:nvPicPr>
          <p:cNvPr id="3" name="图片 2"/>
          <p:cNvPicPr/>
          <p:nvPr/>
        </p:nvPicPr>
        <p:blipFill>
          <a:blip r:embed="rId1"/>
        </p:blipFill>
        <p:spPr>
          <a:xfrm>
            <a:off x="5410200" y="956945"/>
            <a:ext cx="6223000" cy="33204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34670" y="4277360"/>
            <a:ext cx="11130915" cy="23596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171450" indent="-171450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sz="1000" b="1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应用名称：</a:t>
            </a:r>
            <a:r>
              <a:rPr lang="zh-CN" altLang="en-US" sz="100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提问时对话框的标题和名字。</a:t>
            </a:r>
            <a:endParaRPr lang="zh-CN" altLang="en-US" sz="1000"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sz="1000" b="1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应用描述：</a:t>
            </a:r>
            <a:r>
              <a:rPr lang="zh-CN" altLang="en-US" sz="100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对应用场景及用途的简要描述。</a:t>
            </a:r>
            <a:endParaRPr lang="zh-CN" altLang="en-US" sz="1000"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sz="1000" b="1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AI模型：</a:t>
            </a:r>
            <a:r>
              <a:rPr lang="zh-CN" altLang="en-US" sz="100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可选择在【系统设置】-【模型管理】中添加的大语言模型，也可直接添加。</a:t>
            </a:r>
            <a:endParaRPr lang="zh-CN" altLang="en-US" sz="1000"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sz="1000" b="1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提示词：</a:t>
            </a:r>
            <a:r>
              <a:rPr lang="zh-CN" altLang="en-US" sz="100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系统默认有智能知识库的提示词，用户可以自定义通过调整提示词内容，可以引导大模型聊天方向，该提示词会被固定在上下文的开头。可以使用变量，例如：{data} 是引用知识库中已知信息，{question}是用户提出的问题。</a:t>
            </a:r>
            <a:endParaRPr lang="zh-CN" altLang="en-US" sz="1000"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sz="1000" b="1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多轮对话：</a:t>
            </a:r>
            <a:r>
              <a:rPr lang="zh-CN" altLang="en-US" sz="100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开启时向大模型提交当前会话中最后 3 个问题，否则仅向大模型提交当前问题。</a:t>
            </a:r>
            <a:endParaRPr lang="zh-CN" altLang="en-US" sz="1000"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sz="1000" b="1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关联知识库：</a:t>
            </a:r>
            <a:r>
              <a:rPr lang="zh-CN" altLang="en-US" sz="100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用户提问优先在关联的知识库中检索分段，引用分段生成提示词发送给大模型进行询问。若未关联知识库或未匹配到分段内容，则默认将用户问题发送给大模型进行询问。</a:t>
            </a:r>
            <a:endParaRPr lang="zh-CN" altLang="en-US" sz="1000"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sz="1000" b="1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参数设置：</a:t>
            </a:r>
            <a:r>
              <a:rPr lang="zh-CN" altLang="en-US" sz="100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设置知识库的相似度，引用分段数 Top-N 和最大引用字符数以及无引用知识库分段时的回答策略。</a:t>
            </a:r>
            <a:endParaRPr lang="zh-CN" altLang="en-US" sz="1000"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sz="1000" b="1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开场白：</a:t>
            </a:r>
            <a:r>
              <a:rPr lang="zh-CN" altLang="en-US" sz="100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打开对话时，系统弹出的默认引导说明。支持 Markdown 格式，[-]后的内容为快捷问题，一行一个。</a:t>
            </a:r>
            <a:endParaRPr lang="zh-CN" altLang="en-US" sz="1000"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sz="1000" b="1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问题优化：</a:t>
            </a:r>
            <a:r>
              <a:rPr lang="zh-CN" altLang="en-US" sz="100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对用户提出的问题先进行一次 LLM 优化处理，将优化后的问题在知识库中进行向量化检索，开启后能提高检索知识库的准确度，但由于多一次询问大模型会增加整体响应时长。</a:t>
            </a:r>
            <a:endParaRPr lang="zh-CN" altLang="en-US" sz="1000"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34670" y="1711008"/>
            <a:ext cx="4618990" cy="18122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 algn="l">
              <a:buFont typeface="Wingdings" panose="05000000000000000000" charset="0"/>
              <a:buChar char="Ø"/>
            </a:pPr>
            <a:r>
              <a:rPr lang="zh-CN" altLang="en-US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点击【创建应用】，输入应用名称以及应用描述，选择【简易配置】，点击【创建】。</a:t>
            </a:r>
            <a:endParaRPr lang="zh-CN" altLang="en-US"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  <a:sym typeface="+mn-ea"/>
            </a:endParaRPr>
          </a:p>
          <a:p>
            <a:pPr marL="285750" indent="-285750" algn="l">
              <a:buFont typeface="Wingdings" panose="05000000000000000000" charset="0"/>
              <a:buChar char="Ø"/>
            </a:pPr>
            <a:endParaRPr lang="zh-CN" altLang="en-US"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  <a:sym typeface="+mn-ea"/>
            </a:endParaRPr>
          </a:p>
          <a:p>
            <a:pPr marL="285750" indent="-285750" algn="l">
              <a:buFont typeface="Wingdings" panose="05000000000000000000" charset="0"/>
              <a:buChar char="Ø"/>
            </a:pPr>
            <a:r>
              <a:rPr lang="zh-CN" altLang="en-US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进入简易配置应用设置页面，左侧为应用信息，右侧为调试预览界面。</a:t>
            </a:r>
            <a:endParaRPr lang="zh-CN" altLang="en-US"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  <a:sym typeface="+mn-ea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534572" y="628720"/>
            <a:ext cx="9429750" cy="706437"/>
          </a:xfrm>
          <a:noFill/>
        </p:spPr>
        <p:txBody>
          <a:bodyPr vert="horz" lIns="91440" tIns="45720" rIns="91440" bIns="45720" rtlCol="0" anchor="ctr">
            <a:normAutofit/>
          </a:bodyPr>
          <a:p>
            <a:pPr algn="l">
              <a:buClrTx/>
              <a:buSzTx/>
              <a:buFontTx/>
            </a:pPr>
            <a:r>
              <a:rPr lang="en-US" altLang="zh-CN" sz="3200" dirty="0">
                <a:latin typeface="阿里巴巴普惠体 3.0 105 Heavy" panose="00020600040101010101" pitchFamily="18" charset="-122"/>
                <a:ea typeface="阿里巴巴普惠体 3.0 105 Heavy" panose="00020600040101010101" pitchFamily="18" charset="-122"/>
                <a:cs typeface="阿里巴巴普惠体 3.0 105 Heavy" panose="00020600040101010101" pitchFamily="18" charset="-122"/>
              </a:rPr>
              <a:t>3.2、创建高级编排应用</a:t>
            </a:r>
            <a:endParaRPr lang="en-US" altLang="zh-CN" sz="3200" dirty="0">
              <a:latin typeface="阿里巴巴普惠体 3.0 105 Heavy" panose="00020600040101010101" pitchFamily="18" charset="-122"/>
              <a:ea typeface="阿里巴巴普惠体 3.0 105 Heavy" panose="00020600040101010101" pitchFamily="18" charset="-122"/>
              <a:cs typeface="阿里巴巴普惠体 3.0 105 Heavy" panose="00020600040101010101" pitchFamily="18" charset="-122"/>
            </a:endParaRPr>
          </a:p>
        </p:txBody>
      </p:sp>
      <p:pic>
        <p:nvPicPr>
          <p:cNvPr id="6" name="图片 5"/>
          <p:cNvPicPr/>
          <p:nvPr/>
        </p:nvPicPr>
        <p:blipFill>
          <a:blip r:embed="rId1"/>
        </p:blipFill>
        <p:spPr>
          <a:xfrm>
            <a:off x="534670" y="1678940"/>
            <a:ext cx="6224400" cy="33192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7384415" y="2323493"/>
            <a:ext cx="4064000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algn="l">
              <a:buClrTx/>
              <a:buSzTx/>
              <a:buFont typeface="Wingdings" panose="05000000000000000000" charset="0"/>
              <a:buChar char="Ø"/>
            </a:pPr>
            <a:r>
              <a:rPr lang="zh-CN" altLang="en-US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点击【创建应用】，输入应用名称，选择【高级编排】，点击【创建】</a:t>
            </a:r>
            <a:endParaRPr lang="zh-CN" altLang="en-US"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pPr marL="285750" indent="-285750" algn="l">
              <a:buClrTx/>
              <a:buSzTx/>
              <a:buFont typeface="Wingdings" panose="05000000000000000000" charset="0"/>
              <a:buChar char="Ø"/>
            </a:pPr>
            <a:endParaRPr lang="zh-CN" altLang="en-US"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pPr marL="285750" indent="-285750" algn="l">
              <a:buClrTx/>
              <a:buSzTx/>
              <a:buFont typeface="Wingdings" panose="05000000000000000000" charset="0"/>
              <a:buChar char="Ø"/>
            </a:pPr>
            <a:r>
              <a:rPr lang="zh-CN" altLang="en-US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进入工作流编排页面，新创建的高级编排应用会默认生成简易工作流，可以根据自己的需求进行自定义编排，点击发布后才会生效。</a:t>
            </a:r>
            <a:endParaRPr lang="zh-CN" altLang="en-US"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31470" y="4998085"/>
            <a:ext cx="11782425" cy="17741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0">
              <a:lnSpc>
                <a:spcPct val="140000"/>
              </a:lnSpc>
              <a:buNone/>
            </a:pPr>
            <a:r>
              <a:rPr lang="zh-CN" altLang="en-US" sz="160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注意：</a:t>
            </a:r>
            <a:endParaRPr lang="zh-CN" altLang="en-US" sz="1600"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pPr marL="285750" indent="-285750">
              <a:lnSpc>
                <a:spcPct val="140000"/>
              </a:lnSpc>
              <a:buFont typeface="Wingdings" panose="05000000000000000000" charset="0"/>
              <a:buChar char="l"/>
            </a:pPr>
            <a:r>
              <a:rPr lang="zh-CN" altLang="en-US" sz="160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画布上的节点必须在工作流程中，不能有流程外的孤立节点，否则会校验失败。</a:t>
            </a:r>
            <a:endParaRPr lang="zh-CN" altLang="en-US" sz="1600"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pPr marL="285750" indent="-285750">
              <a:lnSpc>
                <a:spcPct val="140000"/>
              </a:lnSpc>
              <a:buFont typeface="Wingdings" panose="05000000000000000000" charset="0"/>
              <a:buChar char="l"/>
            </a:pPr>
            <a:r>
              <a:rPr lang="zh-CN" altLang="en-US" sz="160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每个节点可以根据节点的用途进行重命名，双击节点名称即可重命名，但同一个工作流编排中节点名称不能重复。</a:t>
            </a:r>
            <a:endParaRPr lang="zh-CN" altLang="en-US" sz="1600"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pPr marL="285750" indent="-285750">
              <a:lnSpc>
                <a:spcPct val="140000"/>
              </a:lnSpc>
              <a:buFont typeface="Wingdings" panose="05000000000000000000" charset="0"/>
              <a:buChar char="l"/>
            </a:pPr>
            <a:r>
              <a:rPr lang="zh-CN" altLang="en-US" sz="160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连线的后置节点可以引用前置节点的输出参数，如果节点名称变更，需要重新复制变量，参数引用方式是{{节点名称.变量名称}}。</a:t>
            </a:r>
            <a:endParaRPr lang="zh-CN" altLang="en-US" sz="1600"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534572" y="628720"/>
            <a:ext cx="9429750" cy="706437"/>
          </a:xfrm>
          <a:noFill/>
        </p:spPr>
        <p:txBody>
          <a:bodyPr vert="horz" lIns="91440" tIns="45720" rIns="91440" bIns="45720" rtlCol="0" anchor="ctr">
            <a:normAutofit/>
          </a:bodyPr>
          <a:p>
            <a:pPr algn="l">
              <a:buClrTx/>
              <a:buSzTx/>
              <a:buFontTx/>
            </a:pPr>
            <a:r>
              <a:rPr lang="en-US" altLang="zh-CN" sz="3200" dirty="0">
                <a:latin typeface="阿里巴巴普惠体 3.0 105 Heavy" panose="00020600040101010101" pitchFamily="18" charset="-122"/>
                <a:ea typeface="阿里巴巴普惠体 3.0 105 Heavy" panose="00020600040101010101" pitchFamily="18" charset="-122"/>
                <a:cs typeface="阿里巴巴普惠体 3.0 105 Heavy" panose="00020600040101010101" pitchFamily="18" charset="-122"/>
              </a:rPr>
              <a:t>3.2.1、添加组件</a:t>
            </a:r>
            <a:endParaRPr lang="en-US" altLang="zh-CN" sz="3200" dirty="0">
              <a:latin typeface="阿里巴巴普惠体 3.0 105 Heavy" panose="00020600040101010101" pitchFamily="18" charset="-122"/>
              <a:ea typeface="阿里巴巴普惠体 3.0 105 Heavy" panose="00020600040101010101" pitchFamily="18" charset="-122"/>
              <a:cs typeface="阿里巴巴普惠体 3.0 105 Heavy" panose="00020600040101010101" pitchFamily="18" charset="-122"/>
            </a:endParaRPr>
          </a:p>
        </p:txBody>
      </p:sp>
      <p:pic>
        <p:nvPicPr>
          <p:cNvPr id="3" name="图片 2"/>
          <p:cNvPicPr/>
          <p:nvPr/>
        </p:nvPicPr>
        <p:blipFill>
          <a:blip r:embed="rId1"/>
        </p:blipFill>
        <p:spPr>
          <a:xfrm>
            <a:off x="5352415" y="1251585"/>
            <a:ext cx="6224400" cy="33192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34670" y="2339050"/>
            <a:ext cx="4488815" cy="11442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 algn="l">
              <a:buClrTx/>
              <a:buSzTx/>
              <a:buFont typeface="Wingdings" panose="05000000000000000000" charset="0"/>
              <a:buChar char="Ø"/>
            </a:pPr>
            <a:r>
              <a:rPr lang="zh-CN" altLang="en-US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点击右上角的【添加组件】，可以点击或拖拽节点到画布进行工作流编排。以下是每个节点的用途说明：</a:t>
            </a:r>
            <a:endParaRPr lang="zh-CN" altLang="en-US"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45465" y="4737100"/>
            <a:ext cx="11031220" cy="18999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lnSpc>
                <a:spcPct val="120000"/>
              </a:lnSpc>
              <a:buFont typeface="Wingdings" panose="05000000000000000000" charset="0"/>
              <a:buChar char="l"/>
            </a:pPr>
            <a:r>
              <a:rPr lang="zh-CN" altLang="en-US" sz="1400" b="1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基本信息：</a:t>
            </a:r>
            <a:r>
              <a:rPr lang="zh-CN" altLang="en-US" sz="140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应用的基本信息设置节点，如应用名称、描述、开场白等设置，每个应用只有一个基本信息节点，不能删除和复制。</a:t>
            </a:r>
            <a:endParaRPr lang="zh-CN" altLang="en-US" sz="1400"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charset="0"/>
              <a:buChar char="l"/>
            </a:pPr>
            <a:r>
              <a:rPr lang="zh-CN" altLang="en-US" sz="1400" b="1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开始节点：</a:t>
            </a:r>
            <a:r>
              <a:rPr lang="zh-CN" altLang="en-US" sz="140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工作流程的开始，每个应用只能有一个开始节点，不能删除和复制。</a:t>
            </a:r>
            <a:endParaRPr lang="zh-CN" altLang="en-US" sz="1400"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charset="0"/>
              <a:buChar char="l"/>
            </a:pPr>
            <a:r>
              <a:rPr lang="zh-CN" altLang="en-US" sz="1400" b="1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AI对话：</a:t>
            </a:r>
            <a:r>
              <a:rPr lang="zh-CN" altLang="en-US" sz="140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与AI大模型进行对话的节点，可以有多个，支持复制、删除。</a:t>
            </a:r>
            <a:endParaRPr lang="zh-CN" altLang="en-US" sz="1400"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charset="0"/>
              <a:buChar char="l"/>
            </a:pPr>
            <a:r>
              <a:rPr lang="zh-CN" altLang="en-US" sz="1400" b="1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知识库检索：</a:t>
            </a:r>
            <a:r>
              <a:rPr lang="zh-CN" altLang="en-US" sz="140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关联知识库，检索与问题相关分段的节点，可以有多个，支持复制、删除。</a:t>
            </a:r>
            <a:endParaRPr lang="zh-CN" altLang="en-US" sz="1400"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charset="0"/>
              <a:buChar char="l"/>
            </a:pPr>
            <a:r>
              <a:rPr lang="zh-CN" altLang="en-US" sz="1400" b="1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问题优化：</a:t>
            </a:r>
            <a:r>
              <a:rPr lang="zh-CN" altLang="en-US" sz="140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AI对话的一种，设定了默认的角色和场景，可以自行修改。</a:t>
            </a:r>
            <a:endParaRPr lang="zh-CN" altLang="en-US" sz="1400"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charset="0"/>
              <a:buChar char="l"/>
            </a:pPr>
            <a:r>
              <a:rPr lang="zh-CN" altLang="en-US" sz="1400" b="1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判断器：</a:t>
            </a:r>
            <a:r>
              <a:rPr lang="zh-CN" altLang="en-US" sz="140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根据不同条件执行不同的节点。</a:t>
            </a:r>
            <a:endParaRPr lang="zh-CN" altLang="en-US" sz="1400"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charset="0"/>
              <a:buChar char="l"/>
            </a:pPr>
            <a:r>
              <a:rPr lang="zh-CN" altLang="en-US" sz="1400" b="1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指定回复：</a:t>
            </a:r>
            <a:r>
              <a:rPr lang="zh-CN" altLang="en-US" sz="140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指定输出内容的节点。</a:t>
            </a:r>
            <a:endParaRPr lang="zh-CN" altLang="en-US" sz="1400"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534572" y="628720"/>
            <a:ext cx="9429750" cy="706437"/>
          </a:xfrm>
          <a:noFill/>
        </p:spPr>
        <p:txBody>
          <a:bodyPr vert="horz" lIns="91440" tIns="45720" rIns="91440" bIns="45720" rtlCol="0" anchor="ctr">
            <a:normAutofit/>
          </a:bodyPr>
          <a:p>
            <a:pPr algn="l">
              <a:buClrTx/>
              <a:buSzTx/>
              <a:buFontTx/>
            </a:pPr>
            <a:r>
              <a:rPr lang="en-US" altLang="zh-CN" sz="3200" dirty="0">
                <a:latin typeface="阿里巴巴普惠体 3.0 105 Heavy" panose="00020600040101010101" pitchFamily="18" charset="-122"/>
                <a:ea typeface="阿里巴巴普惠体 3.0 105 Heavy" panose="00020600040101010101" pitchFamily="18" charset="-122"/>
                <a:cs typeface="阿里巴巴普惠体 3.0 105 Heavy" panose="00020600040101010101" pitchFamily="18" charset="-122"/>
              </a:rPr>
              <a:t>4、函数库管理</a:t>
            </a:r>
            <a:endParaRPr lang="en-US" altLang="zh-CN" sz="3200" dirty="0">
              <a:latin typeface="阿里巴巴普惠体 3.0 105 Heavy" panose="00020600040101010101" pitchFamily="18" charset="-122"/>
              <a:ea typeface="阿里巴巴普惠体 3.0 105 Heavy" panose="00020600040101010101" pitchFamily="18" charset="-122"/>
              <a:cs typeface="阿里巴巴普惠体 3.0 105 Heavy" panose="00020600040101010101" pitchFamily="18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63140" y="1456055"/>
            <a:ext cx="7665085" cy="363728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534670" y="5381625"/>
            <a:ext cx="11145520" cy="11684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 sz="140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MaxKB 知识库问答系统支持了函数库功能。</a:t>
            </a:r>
            <a:endParaRPr lang="zh-CN" altLang="en-US" sz="1400"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 sz="140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函数库功能的加入，意味着用户现在可以根据自身的业务需求，在函数库中创建特定的函数脚本。这些脚本可以是数据处理、逻辑判断、信息提取或其他任何满足特定工作场景的操作。</a:t>
            </a:r>
            <a:endParaRPr lang="zh-CN" altLang="en-US" sz="1400"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 sz="140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函数创建完成后，在应用编排时以添加组件的方式调用这些函数，从而更好地满足各种复杂的业务需求。</a:t>
            </a:r>
            <a:endParaRPr lang="zh-CN" altLang="en-US" sz="1400"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 sz="140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这种组件化的设计不仅提高了工作效率，还使得整个系统更加模块化，便于维护和扩展。</a:t>
            </a:r>
            <a:endParaRPr lang="zh-CN" altLang="en-US" sz="1400"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/>
        </p:nvSpPr>
        <p:spPr>
          <a:xfrm>
            <a:off x="1878067" y="2777644"/>
            <a:ext cx="1706183" cy="10659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5400" b="1" dirty="0">
                <a:solidFill>
                  <a:srgbClr val="0E0BA4"/>
                </a:solidFill>
                <a:latin typeface="微软雅黑" panose="020B0503020204020204" charset="-122"/>
                <a:ea typeface="微软雅黑" panose="020B0503020204020204" charset="-122"/>
              </a:rPr>
              <a:t>目</a:t>
            </a:r>
            <a:r>
              <a:rPr lang="zh-CN" altLang="en-US" sz="5400" b="1" dirty="0">
                <a:solidFill>
                  <a:srgbClr val="0E0BA4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录</a:t>
            </a:r>
            <a:endParaRPr lang="zh-CN" altLang="en-US" sz="4800" b="1" dirty="0">
              <a:solidFill>
                <a:srgbClr val="0E0BA4"/>
              </a:solidFill>
              <a:latin typeface="Arial" panose="020B0604020202020204" pitchFamily="34" charset="0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1369247" y="4000727"/>
            <a:ext cx="272382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dirty="0">
                <a:solidFill>
                  <a:srgbClr val="0E0BA4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CONTENTS</a:t>
            </a:r>
            <a:endParaRPr lang="zh-CN" altLang="en-US" sz="1600" dirty="0">
              <a:solidFill>
                <a:srgbClr val="0E0BA4"/>
              </a:solidFill>
            </a:endParaRPr>
          </a:p>
        </p:txBody>
      </p:sp>
      <p:sp>
        <p:nvSpPr>
          <p:cNvPr id="26" name="圆角矩形​​ 10"/>
          <p:cNvSpPr>
            <a:spLocks noChangeArrowheads="1"/>
          </p:cNvSpPr>
          <p:nvPr/>
        </p:nvSpPr>
        <p:spPr bwMode="auto">
          <a:xfrm>
            <a:off x="5573736" y="664963"/>
            <a:ext cx="4536000" cy="648000"/>
          </a:xfrm>
          <a:prstGeom prst="roundRect">
            <a:avLst>
              <a:gd name="adj" fmla="val 50000"/>
            </a:avLst>
          </a:prstGeom>
          <a:solidFill>
            <a:srgbClr val="0E0BA4"/>
          </a:solidFill>
          <a:ln w="3175" algn="ctr">
            <a:noFill/>
            <a:round/>
          </a:ln>
        </p:spPr>
        <p:txBody>
          <a:bodyPr anchor="ctr"/>
          <a:lstStyle/>
          <a:p>
            <a:pPr>
              <a:defRPr/>
            </a:pPr>
            <a:r>
              <a:rPr lang="en-US" altLang="zh-CN" sz="26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01</a:t>
            </a:r>
            <a:r>
              <a:rPr lang="en-US" altLang="zh-CN" sz="2600" kern="0" spc="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  MaxKB</a:t>
            </a:r>
            <a:r>
              <a:rPr lang="zh-CN" altLang="en-US" sz="2600" kern="0" spc="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项目介绍</a:t>
            </a:r>
            <a:endParaRPr lang="zh-CN" altLang="en-US" sz="2600" kern="0" spc="6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31" name="圆角矩形​​ 10"/>
          <p:cNvSpPr>
            <a:spLocks noChangeArrowheads="1"/>
          </p:cNvSpPr>
          <p:nvPr/>
        </p:nvSpPr>
        <p:spPr bwMode="auto">
          <a:xfrm>
            <a:off x="5577971" y="1707493"/>
            <a:ext cx="4536000" cy="648000"/>
          </a:xfrm>
          <a:prstGeom prst="roundRect">
            <a:avLst>
              <a:gd name="adj" fmla="val 50000"/>
            </a:avLst>
          </a:prstGeom>
          <a:solidFill>
            <a:srgbClr val="0E0BA4"/>
          </a:solidFill>
          <a:ln w="3175" algn="ctr">
            <a:noFill/>
            <a:round/>
          </a:ln>
        </p:spPr>
        <p:txBody>
          <a:bodyPr anchor="ctr"/>
          <a:lstStyle/>
          <a:p>
            <a:pPr>
              <a:defRPr/>
            </a:pPr>
            <a:r>
              <a:rPr lang="en-US" altLang="zh-CN" sz="26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02</a:t>
            </a:r>
            <a:r>
              <a:rPr lang="en-US" altLang="zh-CN" sz="2600" kern="0" spc="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  MaxKB</a:t>
            </a:r>
            <a:r>
              <a:rPr lang="zh-CN" altLang="en-US" sz="2600" kern="0" spc="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核心功能</a:t>
            </a:r>
            <a:endParaRPr lang="zh-CN" altLang="en-US" sz="2600" kern="0" spc="6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32" name="圆角矩形​​ 10"/>
          <p:cNvSpPr>
            <a:spLocks noChangeArrowheads="1"/>
          </p:cNvSpPr>
          <p:nvPr/>
        </p:nvSpPr>
        <p:spPr bwMode="auto">
          <a:xfrm>
            <a:off x="5580565" y="2750023"/>
            <a:ext cx="4536000" cy="648000"/>
          </a:xfrm>
          <a:prstGeom prst="roundRect">
            <a:avLst>
              <a:gd name="adj" fmla="val 50000"/>
            </a:avLst>
          </a:prstGeom>
          <a:solidFill>
            <a:srgbClr val="0E0BA4"/>
          </a:solidFill>
          <a:ln w="3175" algn="ctr">
            <a:noFill/>
            <a:round/>
          </a:ln>
        </p:spPr>
        <p:txBody>
          <a:bodyPr anchor="ctr"/>
          <a:lstStyle/>
          <a:p>
            <a:pPr>
              <a:defRPr/>
            </a:pPr>
            <a:r>
              <a:rPr lang="en-US" altLang="zh-CN" sz="26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03</a:t>
            </a:r>
            <a:r>
              <a:rPr lang="zh-CN" altLang="en-US" sz="26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   完成</a:t>
            </a:r>
            <a:r>
              <a:rPr lang="en-US" altLang="zh-CN" sz="26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MaxKB</a:t>
            </a:r>
            <a:r>
              <a:rPr lang="zh-CN" altLang="en-US" sz="26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安装部署</a:t>
            </a:r>
            <a:endParaRPr lang="zh-CN" altLang="en-US" sz="2600" kern="0" spc="6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33" name="圆角矩形​​ 10"/>
          <p:cNvSpPr>
            <a:spLocks noChangeArrowheads="1"/>
          </p:cNvSpPr>
          <p:nvPr/>
        </p:nvSpPr>
        <p:spPr bwMode="auto">
          <a:xfrm>
            <a:off x="5593080" y="4697730"/>
            <a:ext cx="5689600" cy="647700"/>
          </a:xfrm>
          <a:prstGeom prst="roundRect">
            <a:avLst>
              <a:gd name="adj" fmla="val 50000"/>
            </a:avLst>
          </a:prstGeom>
          <a:solidFill>
            <a:srgbClr val="0E0BA4"/>
          </a:solidFill>
          <a:ln w="3175" algn="ctr">
            <a:noFill/>
            <a:round/>
          </a:ln>
        </p:spPr>
        <p:txBody>
          <a:bodyPr anchor="ctr"/>
          <a:lstStyle/>
          <a:p>
            <a:pPr>
              <a:defRPr/>
            </a:pPr>
            <a:r>
              <a:rPr lang="en-US" altLang="zh-CN" sz="26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05</a:t>
            </a:r>
            <a:r>
              <a:rPr lang="zh-CN" altLang="en-US" sz="2600" kern="0" spc="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 完成</a:t>
            </a:r>
            <a:r>
              <a:rPr lang="en-US" altLang="zh-CN" sz="2600" kern="0" spc="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Halo</a:t>
            </a:r>
            <a:r>
              <a:rPr lang="zh-CN" altLang="en-US" sz="2600" kern="0" spc="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小助手应用搭建</a:t>
            </a:r>
            <a:endParaRPr lang="zh-CN" altLang="en-US" sz="2600" kern="0" spc="6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2" name="圆角矩形​​ 10"/>
          <p:cNvSpPr>
            <a:spLocks noChangeArrowheads="1"/>
          </p:cNvSpPr>
          <p:nvPr/>
        </p:nvSpPr>
        <p:spPr bwMode="auto">
          <a:xfrm>
            <a:off x="5593080" y="5739765"/>
            <a:ext cx="4510405" cy="647700"/>
          </a:xfrm>
          <a:prstGeom prst="roundRect">
            <a:avLst>
              <a:gd name="adj" fmla="val 50000"/>
            </a:avLst>
          </a:prstGeom>
          <a:solidFill>
            <a:srgbClr val="0E0BA4"/>
          </a:solidFill>
          <a:ln w="3175" algn="ctr">
            <a:noFill/>
            <a:round/>
          </a:ln>
        </p:spPr>
        <p:txBody>
          <a:bodyPr anchor="ctr"/>
          <a:p>
            <a:pPr>
              <a:defRPr/>
            </a:pPr>
            <a:r>
              <a:rPr lang="en-US" altLang="zh-CN" sz="26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06</a:t>
            </a:r>
            <a:r>
              <a:rPr lang="zh-CN" altLang="en-US" sz="2600" kern="0" spc="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 练习作业</a:t>
            </a:r>
            <a:endParaRPr lang="zh-CN" altLang="en-US" sz="2600" kern="0" spc="6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4" name="圆角矩形​​ 10"/>
          <p:cNvSpPr>
            <a:spLocks noChangeArrowheads="1"/>
          </p:cNvSpPr>
          <p:nvPr/>
        </p:nvSpPr>
        <p:spPr bwMode="auto">
          <a:xfrm>
            <a:off x="5593265" y="3723478"/>
            <a:ext cx="4536000" cy="648000"/>
          </a:xfrm>
          <a:prstGeom prst="roundRect">
            <a:avLst>
              <a:gd name="adj" fmla="val 50000"/>
            </a:avLst>
          </a:prstGeom>
          <a:solidFill>
            <a:srgbClr val="0E0BA4"/>
          </a:solidFill>
          <a:ln w="3175" algn="ctr">
            <a:noFill/>
            <a:round/>
          </a:ln>
        </p:spPr>
        <p:txBody>
          <a:bodyPr anchor="ctr"/>
          <a:p>
            <a:pPr>
              <a:defRPr/>
            </a:pPr>
            <a:r>
              <a:rPr lang="en-US" altLang="zh-CN" sz="26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04</a:t>
            </a:r>
            <a:r>
              <a:rPr lang="zh-CN" altLang="en-US" sz="26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   学习使用</a:t>
            </a:r>
            <a:r>
              <a:rPr lang="en-US" altLang="zh-CN" sz="26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MaxKB</a:t>
            </a:r>
            <a:endParaRPr lang="en-US" altLang="zh-CN" sz="2600" kern="0" spc="6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" presetClass="entr" presetSubtype="2" decel="533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2" presetClass="entr" presetSubtype="2" decel="533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500"/>
                            </p:stCondLst>
                            <p:childTnLst>
                              <p:par>
                                <p:cTn id="28" presetID="2" presetClass="entr" presetSubtype="2" decel="533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500"/>
                            </p:stCondLst>
                            <p:childTnLst>
                              <p:par>
                                <p:cTn id="33" presetID="2" presetClass="entr" presetSubtype="2" decel="533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500"/>
                            </p:stCondLst>
                            <p:childTnLst>
                              <p:par>
                                <p:cTn id="38" presetID="2" presetClass="entr" presetSubtype="2" decel="533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6500"/>
                            </p:stCondLst>
                            <p:childTnLst>
                              <p:par>
                                <p:cTn id="43" presetID="2" presetClass="entr" presetSubtype="2" decel="533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6" grpId="0" bldLvl="0" animBg="1"/>
      <p:bldP spid="31" grpId="0" bldLvl="0" animBg="1"/>
      <p:bldP spid="32" grpId="0" bldLvl="0" animBg="1"/>
      <p:bldP spid="33" grpId="0" bldLvl="0" animBg="1"/>
      <p:bldP spid="2" grpId="0" bldLvl="0" animBg="1"/>
      <p:bldP spid="4" grpId="0" bldLvl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534572" y="628720"/>
            <a:ext cx="9429750" cy="706437"/>
          </a:xfrm>
          <a:noFill/>
        </p:spPr>
        <p:txBody>
          <a:bodyPr vert="horz" lIns="91440" tIns="45720" rIns="91440" bIns="45720" rtlCol="0" anchor="ctr">
            <a:normAutofit/>
          </a:bodyPr>
          <a:p>
            <a:pPr algn="l">
              <a:buClrTx/>
              <a:buSzTx/>
              <a:buFontTx/>
            </a:pPr>
            <a:r>
              <a:rPr lang="en-US" altLang="zh-CN" sz="3200" dirty="0">
                <a:latin typeface="阿里巴巴普惠体 3.0 105 Heavy" panose="00020600040101010101" pitchFamily="18" charset="-122"/>
                <a:ea typeface="阿里巴巴普惠体 3.0 105 Heavy" panose="00020600040101010101" pitchFamily="18" charset="-122"/>
                <a:cs typeface="阿里巴巴普惠体 3.0 105 Heavy" panose="00020600040101010101" pitchFamily="18" charset="-122"/>
              </a:rPr>
              <a:t>4.1、函数定义</a:t>
            </a:r>
            <a:endParaRPr lang="en-US" altLang="zh-CN" sz="3200" dirty="0">
              <a:latin typeface="阿里巴巴普惠体 3.0 105 Heavy" panose="00020600040101010101" pitchFamily="18" charset="-122"/>
              <a:ea typeface="阿里巴巴普惠体 3.0 105 Heavy" panose="00020600040101010101" pitchFamily="18" charset="-122"/>
              <a:cs typeface="阿里巴巴普惠体 3.0 105 Heavy" panose="00020600040101010101" pitchFamily="18" charset="-122"/>
            </a:endParaRPr>
          </a:p>
        </p:txBody>
      </p:sp>
      <p:pic>
        <p:nvPicPr>
          <p:cNvPr id="3" name="图片 2"/>
          <p:cNvPicPr/>
          <p:nvPr/>
        </p:nvPicPr>
        <p:blipFill>
          <a:blip r:embed="rId1"/>
        </p:blipFill>
        <p:spPr>
          <a:xfrm>
            <a:off x="534670" y="1720215"/>
            <a:ext cx="6330315" cy="416242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045325" y="1720215"/>
            <a:ext cx="4693920" cy="41446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>
              <a:lnSpc>
                <a:spcPct val="110000"/>
              </a:lnSpc>
            </a:pPr>
            <a:r>
              <a:rPr lang="zh-CN" altLang="en-US" sz="160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点击【创建函数】，打开创建函数对话框。</a:t>
            </a:r>
            <a:endParaRPr lang="zh-CN" altLang="en-US" sz="1600"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pPr>
              <a:lnSpc>
                <a:spcPct val="110000"/>
              </a:lnSpc>
            </a:pPr>
            <a:endParaRPr lang="zh-CN" altLang="en-US" sz="1600"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pPr marL="285750" indent="-285750">
              <a:lnSpc>
                <a:spcPct val="110000"/>
              </a:lnSpc>
              <a:buFont typeface="Wingdings" panose="05000000000000000000" charset="0"/>
              <a:buChar char="l"/>
            </a:pPr>
            <a:r>
              <a:rPr lang="zh-CN" altLang="en-US" sz="1600" b="1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函数名称：</a:t>
            </a:r>
            <a:r>
              <a:rPr lang="zh-CN" altLang="en-US" sz="160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 一目了然，方便用户找到，会显示在高级编排应用的组件列表中。</a:t>
            </a:r>
            <a:endParaRPr lang="zh-CN" altLang="en-US" sz="1600"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pPr marL="285750" indent="-285750">
              <a:lnSpc>
                <a:spcPct val="110000"/>
              </a:lnSpc>
              <a:buFont typeface="Wingdings" panose="05000000000000000000" charset="0"/>
              <a:buChar char="l"/>
            </a:pPr>
            <a:r>
              <a:rPr lang="zh-CN" altLang="en-US" sz="1600" b="1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描述：</a:t>
            </a:r>
            <a:r>
              <a:rPr lang="zh-CN" altLang="en-US" sz="160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 对函数的详细说明和注意事项，会显示在高级编排应用的组件列表中。</a:t>
            </a:r>
            <a:endParaRPr lang="zh-CN" altLang="en-US" sz="1600"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pPr marL="285750" indent="-285750">
              <a:lnSpc>
                <a:spcPct val="110000"/>
              </a:lnSpc>
              <a:buFont typeface="Wingdings" panose="05000000000000000000" charset="0"/>
              <a:buChar char="l"/>
            </a:pPr>
            <a:r>
              <a:rPr lang="zh-CN" altLang="en-US" sz="1600" b="1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输入变量： </a:t>
            </a:r>
            <a:r>
              <a:rPr lang="zh-CN" altLang="en-US" sz="160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定义函数的输入变量，支持添加多个变量，变量值的来源支持自定义输入和引用前置节点的变量。设置的输入变量，在高级编排应用的选择该函数后显示在节点设置中。</a:t>
            </a:r>
            <a:endParaRPr lang="zh-CN" altLang="en-US" sz="1600"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pPr marL="285750" indent="-285750">
              <a:lnSpc>
                <a:spcPct val="110000"/>
              </a:lnSpc>
              <a:buFont typeface="Wingdings" panose="05000000000000000000" charset="0"/>
              <a:buChar char="l"/>
            </a:pPr>
            <a:r>
              <a:rPr lang="zh-CN" altLang="en-US" sz="1600" b="1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Python 代码：</a:t>
            </a:r>
            <a:r>
              <a:rPr lang="zh-CN" altLang="en-US" sz="160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 编写函数的脚本，函数的入参需要有上面定义的输入变量。在高级编排应用中不显示该部分代码。</a:t>
            </a:r>
            <a:endParaRPr lang="zh-CN" altLang="en-US" sz="1600"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pPr marL="285750" indent="-285750">
              <a:lnSpc>
                <a:spcPct val="110000"/>
              </a:lnSpc>
              <a:buFont typeface="Wingdings" panose="05000000000000000000" charset="0"/>
              <a:buChar char="l"/>
            </a:pPr>
            <a:r>
              <a:rPr lang="zh-CN" altLang="en-US" sz="1600" b="1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输出变量：</a:t>
            </a:r>
            <a:r>
              <a:rPr lang="zh-CN" altLang="en-US" sz="160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 Python代码的执行结果。</a:t>
            </a:r>
            <a:endParaRPr lang="zh-CN" altLang="en-US" sz="1600"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534572" y="628720"/>
            <a:ext cx="9429750" cy="706437"/>
          </a:xfrm>
          <a:noFill/>
        </p:spPr>
        <p:txBody>
          <a:bodyPr vert="horz" lIns="91440" tIns="45720" rIns="91440" bIns="45720" rtlCol="0" anchor="ctr">
            <a:normAutofit/>
          </a:bodyPr>
          <a:p>
            <a:pPr algn="l">
              <a:buClrTx/>
              <a:buSzTx/>
              <a:buFontTx/>
            </a:pPr>
            <a:r>
              <a:rPr lang="en-US" altLang="zh-CN" sz="3200" dirty="0">
                <a:latin typeface="阿里巴巴普惠体 3.0 105 Heavy" panose="00020600040101010101" pitchFamily="18" charset="-122"/>
                <a:ea typeface="阿里巴巴普惠体 3.0 105 Heavy" panose="00020600040101010101" pitchFamily="18" charset="-122"/>
                <a:cs typeface="阿里巴巴普惠体 3.0 105 Heavy" panose="00020600040101010101" pitchFamily="18" charset="-122"/>
              </a:rPr>
              <a:t>4.2</a:t>
            </a:r>
            <a:r>
              <a:rPr lang="en-US" altLang="zh-CN" sz="3200" dirty="0">
                <a:latin typeface="阿里巴巴普惠体 3.0 105 Heavy" panose="00020600040101010101" pitchFamily="18" charset="-122"/>
                <a:ea typeface="阿里巴巴普惠体 3.0 105 Heavy" panose="00020600040101010101" pitchFamily="18" charset="-122"/>
                <a:cs typeface="阿里巴巴普惠体 3.0 105 Heavy" panose="00020600040101010101" pitchFamily="18" charset="-122"/>
              </a:rPr>
              <a:t>、函数运行</a:t>
            </a:r>
            <a:endParaRPr lang="en-US" altLang="zh-CN" sz="3200" dirty="0">
              <a:latin typeface="阿里巴巴普惠体 3.0 105 Heavy" panose="00020600040101010101" pitchFamily="18" charset="-122"/>
              <a:ea typeface="阿里巴巴普惠体 3.0 105 Heavy" panose="00020600040101010101" pitchFamily="18" charset="-122"/>
              <a:cs typeface="阿里巴巴普惠体 3.0 105 Heavy" panose="00020600040101010101" pitchFamily="18" charset="-122"/>
            </a:endParaRPr>
          </a:p>
        </p:txBody>
      </p:sp>
      <p:pic>
        <p:nvPicPr>
          <p:cNvPr id="3" name="图片 2"/>
          <p:cNvPicPr/>
          <p:nvPr/>
        </p:nvPicPr>
        <p:blipFill>
          <a:blip r:embed="rId1"/>
        </p:blipFill>
        <p:spPr>
          <a:xfrm>
            <a:off x="534670" y="2383155"/>
            <a:ext cx="10787380" cy="376809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34670" y="1626235"/>
            <a:ext cx="1078738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Python 代码编写完成后，可以点击【调试】进行代码调试，调试正常的代码，点击【创建】，便可以创建完成函数。</a:t>
            </a:r>
            <a:endParaRPr lang="zh-CN" altLang="en-US" sz="1600"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534572" y="628720"/>
            <a:ext cx="9429750" cy="706437"/>
          </a:xfrm>
          <a:noFill/>
        </p:spPr>
        <p:txBody>
          <a:bodyPr vert="horz" lIns="91440" tIns="45720" rIns="91440" bIns="45720" rtlCol="0" anchor="ctr">
            <a:normAutofit/>
          </a:bodyPr>
          <a:p>
            <a:pPr algn="l">
              <a:buClrTx/>
              <a:buSzTx/>
              <a:buFontTx/>
            </a:pPr>
            <a:r>
              <a:rPr lang="en-US" altLang="zh-CN" sz="3200" dirty="0">
                <a:latin typeface="阿里巴巴普惠体 3.0 105 Heavy" panose="00020600040101010101" pitchFamily="18" charset="-122"/>
                <a:ea typeface="阿里巴巴普惠体 3.0 105 Heavy" panose="00020600040101010101" pitchFamily="18" charset="-122"/>
                <a:cs typeface="阿里巴巴普惠体 3.0 105 Heavy" panose="00020600040101010101" pitchFamily="18" charset="-122"/>
              </a:rPr>
              <a:t>4.3、函数调用</a:t>
            </a:r>
            <a:endParaRPr lang="en-US" altLang="zh-CN" sz="3200" dirty="0">
              <a:latin typeface="阿里巴巴普惠体 3.0 105 Heavy" panose="00020600040101010101" pitchFamily="18" charset="-122"/>
              <a:ea typeface="阿里巴巴普惠体 3.0 105 Heavy" panose="00020600040101010101" pitchFamily="18" charset="-122"/>
              <a:cs typeface="阿里巴巴普惠体 3.0 105 Heavy" panose="00020600040101010101" pitchFamily="18" charset="-122"/>
            </a:endParaRPr>
          </a:p>
        </p:txBody>
      </p:sp>
      <p:pic>
        <p:nvPicPr>
          <p:cNvPr id="3" name="图片 2"/>
          <p:cNvPicPr/>
          <p:nvPr/>
        </p:nvPicPr>
        <p:blipFill>
          <a:blip r:embed="rId1"/>
        </p:blipFill>
        <p:spPr>
          <a:xfrm>
            <a:off x="534670" y="2640330"/>
            <a:ext cx="10785600" cy="37692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34670" y="1596390"/>
            <a:ext cx="1078547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创建成功的函数，可以在【高级编排应用】的设置中，点击【添加组件】-&gt;【函数库】中，以添加组件的方式调用这些函数。</a:t>
            </a:r>
            <a:endParaRPr lang="zh-CN" altLang="en-US" sz="1600"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/>
        </p:nvGrpSpPr>
        <p:grpSpPr>
          <a:xfrm>
            <a:off x="2522209" y="2163247"/>
            <a:ext cx="2416442" cy="2726466"/>
            <a:chOff x="1184011" y="4337050"/>
            <a:chExt cx="983554" cy="1109742"/>
          </a:xfrm>
          <a:solidFill>
            <a:srgbClr val="C00000"/>
          </a:solidFill>
        </p:grpSpPr>
        <p:sp>
          <p:nvSpPr>
            <p:cNvPr id="27" name="Freeform 5"/>
            <p:cNvSpPr/>
            <p:nvPr/>
          </p:nvSpPr>
          <p:spPr bwMode="auto">
            <a:xfrm rot="5400000" flipV="1">
              <a:off x="1120917" y="4400144"/>
              <a:ext cx="1109742" cy="983554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solidFill>
              <a:srgbClr val="0E0BA4"/>
            </a:solidFill>
            <a:ln w="19050">
              <a:solidFill>
                <a:schemeClr val="bg1"/>
              </a:solidFill>
            </a:ln>
            <a:effectLst>
              <a:outerShdw blurRad="114300" dist="38100" dir="2700000" algn="tl" rotWithShape="0">
                <a:prstClr val="black">
                  <a:alpha val="40000"/>
                </a:prstClr>
              </a:outerShdw>
              <a:reflection blurRad="6350" stA="50000" endA="300" endPos="35000" dist="50800" dir="5400000" sy="-100000" algn="bl" rotWithShape="0"/>
            </a:effec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9600" dirty="0">
                <a:solidFill>
                  <a:schemeClr val="bg1"/>
                </a:solidFill>
              </a:endParaRPr>
            </a:p>
          </p:txBody>
        </p:sp>
        <p:sp>
          <p:nvSpPr>
            <p:cNvPr id="28" name="文本框 32"/>
            <p:cNvSpPr txBox="1"/>
            <p:nvPr/>
          </p:nvSpPr>
          <p:spPr>
            <a:xfrm>
              <a:off x="1268677" y="4610826"/>
              <a:ext cx="814222" cy="5882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8800" b="1" dirty="0">
                  <a:solidFill>
                    <a:schemeClr val="bg1"/>
                  </a:solidFill>
                  <a:latin typeface="阿里巴巴普惠体 3.0 75 SemiBold" panose="00020600040101010101" pitchFamily="18" charset="-122"/>
                  <a:ea typeface="阿里巴巴普惠体 3.0 75 SemiBold" panose="00020600040101010101" pitchFamily="18" charset="-122"/>
                  <a:cs typeface="阿里巴巴普惠体 3.0 75 SemiBold" panose="00020600040101010101" pitchFamily="18" charset="-122"/>
                </a:rPr>
                <a:t>05</a:t>
              </a:r>
              <a:endParaRPr lang="zh-CN" altLang="en-US" sz="8800" b="1" dirty="0">
                <a:solidFill>
                  <a:schemeClr val="bg1"/>
                </a:solidFill>
                <a:latin typeface="阿里巴巴普惠体 3.0 75 SemiBold" panose="00020600040101010101" pitchFamily="18" charset="-122"/>
                <a:ea typeface="阿里巴巴普惠体 3.0 75 SemiBold" panose="00020600040101010101" pitchFamily="18" charset="-122"/>
                <a:cs typeface="阿里巴巴普惠体 3.0 75 SemiBold" panose="00020600040101010101" pitchFamily="18" charset="-122"/>
              </a:endParaRPr>
            </a:p>
          </p:txBody>
        </p:sp>
      </p:grpSp>
      <p:sp>
        <p:nvSpPr>
          <p:cNvPr id="29" name="TextBox 7"/>
          <p:cNvSpPr txBox="1"/>
          <p:nvPr/>
        </p:nvSpPr>
        <p:spPr>
          <a:xfrm>
            <a:off x="5227955" y="2674620"/>
            <a:ext cx="6567805" cy="653415"/>
          </a:xfrm>
          <a:prstGeom prst="rect">
            <a:avLst/>
          </a:prstGeom>
          <a:noFill/>
        </p:spPr>
        <p:txBody>
          <a:bodyPr wrap="square" lIns="38567" tIns="19283" rIns="38567" bIns="19283" rtlCol="0">
            <a:spAutoFit/>
          </a:bodyPr>
          <a:lstStyle>
            <a:defPPr>
              <a:defRPr lang="zh-CN"/>
            </a:defPPr>
            <a:lvl1pPr>
              <a:defRPr sz="5000" b="1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r>
              <a:rPr lang="zh-CN" altLang="en-US" sz="4000" spc="1200" dirty="0">
                <a:solidFill>
                  <a:srgbClr val="0E0BA4"/>
                </a:solidFill>
                <a:latin typeface="微软雅黑" panose="020B0503020204020204" charset="-122"/>
                <a:ea typeface="微软雅黑" panose="020B0503020204020204" charset="-122"/>
              </a:rPr>
              <a:t>完成</a:t>
            </a:r>
            <a:r>
              <a:rPr lang="en-US" altLang="zh-CN" sz="4000" spc="1200" dirty="0">
                <a:solidFill>
                  <a:srgbClr val="0E0BA4"/>
                </a:solidFill>
                <a:latin typeface="微软雅黑" panose="020B0503020204020204" charset="-122"/>
                <a:ea typeface="微软雅黑" panose="020B0503020204020204" charset="-122"/>
              </a:rPr>
              <a:t>Halo</a:t>
            </a:r>
            <a:r>
              <a:rPr lang="zh-CN" altLang="en-US" sz="4000" spc="1200" dirty="0">
                <a:solidFill>
                  <a:srgbClr val="0E0BA4"/>
                </a:solidFill>
                <a:latin typeface="微软雅黑" panose="020B0503020204020204" charset="-122"/>
                <a:ea typeface="微软雅黑" panose="020B0503020204020204" charset="-122"/>
              </a:rPr>
              <a:t>小助手搭建</a:t>
            </a:r>
            <a:endParaRPr lang="zh-CN" altLang="en-US" sz="4000" spc="1200" dirty="0">
              <a:solidFill>
                <a:srgbClr val="0E0BA4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0" name="KSO_Shape"/>
          <p:cNvSpPr>
            <a:spLocks noChangeAspect="1"/>
          </p:cNvSpPr>
          <p:nvPr/>
        </p:nvSpPr>
        <p:spPr bwMode="auto">
          <a:xfrm>
            <a:off x="5794957" y="3727450"/>
            <a:ext cx="252421" cy="252000"/>
          </a:xfrm>
          <a:custGeom>
            <a:avLst/>
            <a:gdLst>
              <a:gd name="T0" fmla="*/ 346433 w 5026"/>
              <a:gd name="T1" fmla="*/ 0 h 5027"/>
              <a:gd name="T2" fmla="*/ 293748 w 5026"/>
              <a:gd name="T3" fmla="*/ 4164 h 5027"/>
              <a:gd name="T4" fmla="*/ 243337 w 5026"/>
              <a:gd name="T5" fmla="*/ 15897 h 5027"/>
              <a:gd name="T6" fmla="*/ 196337 w 5026"/>
              <a:gd name="T7" fmla="*/ 34065 h 5027"/>
              <a:gd name="T8" fmla="*/ 153128 w 5026"/>
              <a:gd name="T9" fmla="*/ 59046 h 5027"/>
              <a:gd name="T10" fmla="*/ 113709 w 5026"/>
              <a:gd name="T11" fmla="*/ 90083 h 5027"/>
              <a:gd name="T12" fmla="*/ 79217 w 5026"/>
              <a:gd name="T13" fmla="*/ 126041 h 5027"/>
              <a:gd name="T14" fmla="*/ 50411 w 5026"/>
              <a:gd name="T15" fmla="*/ 166541 h 5027"/>
              <a:gd name="T16" fmla="*/ 27290 w 5026"/>
              <a:gd name="T17" fmla="*/ 211204 h 5027"/>
              <a:gd name="T18" fmla="*/ 10992 w 5026"/>
              <a:gd name="T19" fmla="*/ 259652 h 5027"/>
              <a:gd name="T20" fmla="*/ 1895 w 5026"/>
              <a:gd name="T21" fmla="*/ 310750 h 5027"/>
              <a:gd name="T22" fmla="*/ 0 w 5026"/>
              <a:gd name="T23" fmla="*/ 1556777 h 5027"/>
              <a:gd name="T24" fmla="*/ 1895 w 5026"/>
              <a:gd name="T25" fmla="*/ 1591978 h 5027"/>
              <a:gd name="T26" fmla="*/ 10992 w 5026"/>
              <a:gd name="T27" fmla="*/ 1643076 h 5027"/>
              <a:gd name="T28" fmla="*/ 27290 w 5026"/>
              <a:gd name="T29" fmla="*/ 1691524 h 5027"/>
              <a:gd name="T30" fmla="*/ 50411 w 5026"/>
              <a:gd name="T31" fmla="*/ 1736566 h 5027"/>
              <a:gd name="T32" fmla="*/ 79217 w 5026"/>
              <a:gd name="T33" fmla="*/ 1777065 h 5027"/>
              <a:gd name="T34" fmla="*/ 113709 w 5026"/>
              <a:gd name="T35" fmla="*/ 1812645 h 5027"/>
              <a:gd name="T36" fmla="*/ 153128 w 5026"/>
              <a:gd name="T37" fmla="*/ 1843682 h 5027"/>
              <a:gd name="T38" fmla="*/ 196337 w 5026"/>
              <a:gd name="T39" fmla="*/ 1868663 h 5027"/>
              <a:gd name="T40" fmla="*/ 243337 w 5026"/>
              <a:gd name="T41" fmla="*/ 1887209 h 5027"/>
              <a:gd name="T42" fmla="*/ 293748 w 5026"/>
              <a:gd name="T43" fmla="*/ 1898564 h 5027"/>
              <a:gd name="T44" fmla="*/ 346433 w 5026"/>
              <a:gd name="T45" fmla="*/ 1902728 h 5027"/>
              <a:gd name="T46" fmla="*/ 1576761 w 5026"/>
              <a:gd name="T47" fmla="*/ 1901971 h 5027"/>
              <a:gd name="T48" fmla="*/ 1628688 w 5026"/>
              <a:gd name="T49" fmla="*/ 1895536 h 5027"/>
              <a:gd name="T50" fmla="*/ 1677962 w 5026"/>
              <a:gd name="T51" fmla="*/ 1881532 h 5027"/>
              <a:gd name="T52" fmla="*/ 1723824 w 5026"/>
              <a:gd name="T53" fmla="*/ 1861093 h 5027"/>
              <a:gd name="T54" fmla="*/ 1766275 w 5026"/>
              <a:gd name="T55" fmla="*/ 1834219 h 5027"/>
              <a:gd name="T56" fmla="*/ 1803799 w 5026"/>
              <a:gd name="T57" fmla="*/ 1801290 h 5027"/>
              <a:gd name="T58" fmla="*/ 1836396 w 5026"/>
              <a:gd name="T59" fmla="*/ 1763818 h 5027"/>
              <a:gd name="T60" fmla="*/ 1863686 w 5026"/>
              <a:gd name="T61" fmla="*/ 1721426 h 5027"/>
              <a:gd name="T62" fmla="*/ 1884153 w 5026"/>
              <a:gd name="T63" fmla="*/ 1675627 h 5027"/>
              <a:gd name="T64" fmla="*/ 1898177 w 5026"/>
              <a:gd name="T65" fmla="*/ 1626422 h 5027"/>
              <a:gd name="T66" fmla="*/ 1904621 w 5026"/>
              <a:gd name="T67" fmla="*/ 1574567 h 5027"/>
              <a:gd name="T68" fmla="*/ 1905000 w 5026"/>
              <a:gd name="T69" fmla="*/ 345951 h 5027"/>
              <a:gd name="T70" fmla="*/ 1901210 w 5026"/>
              <a:gd name="T71" fmla="*/ 293339 h 5027"/>
              <a:gd name="T72" fmla="*/ 1889839 w 5026"/>
              <a:gd name="T73" fmla="*/ 242998 h 5027"/>
              <a:gd name="T74" fmla="*/ 1870887 w 5026"/>
              <a:gd name="T75" fmla="*/ 196064 h 5027"/>
              <a:gd name="T76" fmla="*/ 1846250 w 5026"/>
              <a:gd name="T77" fmla="*/ 152915 h 5027"/>
              <a:gd name="T78" fmla="*/ 1815170 w 5026"/>
              <a:gd name="T79" fmla="*/ 113551 h 5027"/>
              <a:gd name="T80" fmla="*/ 1779162 w 5026"/>
              <a:gd name="T81" fmla="*/ 79107 h 5027"/>
              <a:gd name="T82" fmla="*/ 1738606 w 5026"/>
              <a:gd name="T83" fmla="*/ 50341 h 5027"/>
              <a:gd name="T84" fmla="*/ 1693881 w 5026"/>
              <a:gd name="T85" fmla="*/ 27252 h 5027"/>
              <a:gd name="T86" fmla="*/ 1645744 w 5026"/>
              <a:gd name="T87" fmla="*/ 10977 h 5027"/>
              <a:gd name="T88" fmla="*/ 1594196 w 5026"/>
              <a:gd name="T89" fmla="*/ 1893 h 5027"/>
              <a:gd name="T90" fmla="*/ 1559326 w 5026"/>
              <a:gd name="T91" fmla="*/ 1124529 h 5027"/>
              <a:gd name="T92" fmla="*/ 779663 w 5026"/>
              <a:gd name="T93" fmla="*/ 1557156 h 5027"/>
              <a:gd name="T94" fmla="*/ 346433 w 5026"/>
              <a:gd name="T95" fmla="*/ 778578 h 5027"/>
              <a:gd name="T96" fmla="*/ 1126095 w 5026"/>
              <a:gd name="T97" fmla="*/ 345951 h 5027"/>
              <a:gd name="T98" fmla="*/ 1559326 w 5026"/>
              <a:gd name="T99" fmla="*/ 1124529 h 5027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</a:gdLst>
            <a:ahLst/>
            <a:cxnLst>
              <a:cxn ang="T100">
                <a:pos x="T0" y="T1"/>
              </a:cxn>
              <a:cxn ang="T101">
                <a:pos x="T2" y="T3"/>
              </a:cxn>
              <a:cxn ang="T102">
                <a:pos x="T4" y="T5"/>
              </a:cxn>
              <a:cxn ang="T103">
                <a:pos x="T6" y="T7"/>
              </a:cxn>
              <a:cxn ang="T104">
                <a:pos x="T8" y="T9"/>
              </a:cxn>
              <a:cxn ang="T105">
                <a:pos x="T10" y="T11"/>
              </a:cxn>
              <a:cxn ang="T106">
                <a:pos x="T12" y="T13"/>
              </a:cxn>
              <a:cxn ang="T107">
                <a:pos x="T14" y="T15"/>
              </a:cxn>
              <a:cxn ang="T108">
                <a:pos x="T16" y="T17"/>
              </a:cxn>
              <a:cxn ang="T109">
                <a:pos x="T18" y="T19"/>
              </a:cxn>
              <a:cxn ang="T110">
                <a:pos x="T20" y="T21"/>
              </a:cxn>
              <a:cxn ang="T111">
                <a:pos x="T22" y="T23"/>
              </a:cxn>
              <a:cxn ang="T112">
                <a:pos x="T24" y="T25"/>
              </a:cxn>
              <a:cxn ang="T113">
                <a:pos x="T26" y="T27"/>
              </a:cxn>
              <a:cxn ang="T114">
                <a:pos x="T28" y="T29"/>
              </a:cxn>
              <a:cxn ang="T115">
                <a:pos x="T30" y="T31"/>
              </a:cxn>
              <a:cxn ang="T116">
                <a:pos x="T32" y="T33"/>
              </a:cxn>
              <a:cxn ang="T117">
                <a:pos x="T34" y="T35"/>
              </a:cxn>
              <a:cxn ang="T118">
                <a:pos x="T36" y="T37"/>
              </a:cxn>
              <a:cxn ang="T119">
                <a:pos x="T38" y="T39"/>
              </a:cxn>
              <a:cxn ang="T120">
                <a:pos x="T40" y="T41"/>
              </a:cxn>
              <a:cxn ang="T121">
                <a:pos x="T42" y="T43"/>
              </a:cxn>
              <a:cxn ang="T122">
                <a:pos x="T44" y="T45"/>
              </a:cxn>
              <a:cxn ang="T123">
                <a:pos x="T46" y="T47"/>
              </a:cxn>
              <a:cxn ang="T124">
                <a:pos x="T48" y="T49"/>
              </a:cxn>
              <a:cxn ang="T125">
                <a:pos x="T50" y="T51"/>
              </a:cxn>
              <a:cxn ang="T126">
                <a:pos x="T52" y="T53"/>
              </a:cxn>
              <a:cxn ang="T127">
                <a:pos x="T54" y="T55"/>
              </a:cxn>
              <a:cxn ang="T128">
                <a:pos x="T56" y="T57"/>
              </a:cxn>
              <a:cxn ang="T129">
                <a:pos x="T58" y="T59"/>
              </a:cxn>
              <a:cxn ang="T130">
                <a:pos x="T60" y="T61"/>
              </a:cxn>
              <a:cxn ang="T131">
                <a:pos x="T62" y="T63"/>
              </a:cxn>
              <a:cxn ang="T132">
                <a:pos x="T64" y="T65"/>
              </a:cxn>
              <a:cxn ang="T133">
                <a:pos x="T66" y="T67"/>
              </a:cxn>
              <a:cxn ang="T134">
                <a:pos x="T68" y="T69"/>
              </a:cxn>
              <a:cxn ang="T135">
                <a:pos x="T70" y="T71"/>
              </a:cxn>
              <a:cxn ang="T136">
                <a:pos x="T72" y="T73"/>
              </a:cxn>
              <a:cxn ang="T137">
                <a:pos x="T74" y="T75"/>
              </a:cxn>
              <a:cxn ang="T138">
                <a:pos x="T76" y="T77"/>
              </a:cxn>
              <a:cxn ang="T139">
                <a:pos x="T78" y="T79"/>
              </a:cxn>
              <a:cxn ang="T140">
                <a:pos x="T80" y="T81"/>
              </a:cxn>
              <a:cxn ang="T141">
                <a:pos x="T82" y="T83"/>
              </a:cxn>
              <a:cxn ang="T142">
                <a:pos x="T84" y="T85"/>
              </a:cxn>
              <a:cxn ang="T143">
                <a:pos x="T86" y="T87"/>
              </a:cxn>
              <a:cxn ang="T144">
                <a:pos x="T88" y="T89"/>
              </a:cxn>
              <a:cxn ang="T145">
                <a:pos x="T90" y="T91"/>
              </a:cxn>
              <a:cxn ang="T146">
                <a:pos x="T92" y="T93"/>
              </a:cxn>
              <a:cxn ang="T147">
                <a:pos x="T94" y="T95"/>
              </a:cxn>
              <a:cxn ang="T148">
                <a:pos x="T96" y="T97"/>
              </a:cxn>
              <a:cxn ang="T149">
                <a:pos x="T98" y="T99"/>
              </a:cxn>
            </a:cxnLst>
            <a:rect l="0" t="0" r="r" b="b"/>
            <a:pathLst>
              <a:path w="5026" h="5027">
                <a:moveTo>
                  <a:pt x="4113" y="0"/>
                </a:moveTo>
                <a:lnTo>
                  <a:pt x="914" y="0"/>
                </a:lnTo>
                <a:lnTo>
                  <a:pt x="867" y="1"/>
                </a:lnTo>
                <a:lnTo>
                  <a:pt x="821" y="5"/>
                </a:lnTo>
                <a:lnTo>
                  <a:pt x="775" y="11"/>
                </a:lnTo>
                <a:lnTo>
                  <a:pt x="730" y="19"/>
                </a:lnTo>
                <a:lnTo>
                  <a:pt x="686" y="29"/>
                </a:lnTo>
                <a:lnTo>
                  <a:pt x="642" y="42"/>
                </a:lnTo>
                <a:lnTo>
                  <a:pt x="599" y="56"/>
                </a:lnTo>
                <a:lnTo>
                  <a:pt x="558" y="72"/>
                </a:lnTo>
                <a:lnTo>
                  <a:pt x="518" y="90"/>
                </a:lnTo>
                <a:lnTo>
                  <a:pt x="478" y="111"/>
                </a:lnTo>
                <a:lnTo>
                  <a:pt x="440" y="133"/>
                </a:lnTo>
                <a:lnTo>
                  <a:pt x="404" y="156"/>
                </a:lnTo>
                <a:lnTo>
                  <a:pt x="368" y="182"/>
                </a:lnTo>
                <a:lnTo>
                  <a:pt x="333" y="209"/>
                </a:lnTo>
                <a:lnTo>
                  <a:pt x="300" y="238"/>
                </a:lnTo>
                <a:lnTo>
                  <a:pt x="268" y="268"/>
                </a:lnTo>
                <a:lnTo>
                  <a:pt x="238" y="300"/>
                </a:lnTo>
                <a:lnTo>
                  <a:pt x="209" y="333"/>
                </a:lnTo>
                <a:lnTo>
                  <a:pt x="181" y="368"/>
                </a:lnTo>
                <a:lnTo>
                  <a:pt x="156" y="404"/>
                </a:lnTo>
                <a:lnTo>
                  <a:pt x="133" y="440"/>
                </a:lnTo>
                <a:lnTo>
                  <a:pt x="111" y="478"/>
                </a:lnTo>
                <a:lnTo>
                  <a:pt x="90" y="518"/>
                </a:lnTo>
                <a:lnTo>
                  <a:pt x="72" y="558"/>
                </a:lnTo>
                <a:lnTo>
                  <a:pt x="56" y="599"/>
                </a:lnTo>
                <a:lnTo>
                  <a:pt x="42" y="642"/>
                </a:lnTo>
                <a:lnTo>
                  <a:pt x="29" y="686"/>
                </a:lnTo>
                <a:lnTo>
                  <a:pt x="19" y="730"/>
                </a:lnTo>
                <a:lnTo>
                  <a:pt x="11" y="775"/>
                </a:lnTo>
                <a:lnTo>
                  <a:pt x="5" y="821"/>
                </a:lnTo>
                <a:lnTo>
                  <a:pt x="1" y="867"/>
                </a:lnTo>
                <a:lnTo>
                  <a:pt x="0" y="914"/>
                </a:lnTo>
                <a:lnTo>
                  <a:pt x="0" y="4113"/>
                </a:lnTo>
                <a:lnTo>
                  <a:pt x="1" y="4160"/>
                </a:lnTo>
                <a:lnTo>
                  <a:pt x="5" y="4206"/>
                </a:lnTo>
                <a:lnTo>
                  <a:pt x="11" y="4252"/>
                </a:lnTo>
                <a:lnTo>
                  <a:pt x="19" y="4297"/>
                </a:lnTo>
                <a:lnTo>
                  <a:pt x="29" y="4341"/>
                </a:lnTo>
                <a:lnTo>
                  <a:pt x="42" y="4385"/>
                </a:lnTo>
                <a:lnTo>
                  <a:pt x="56" y="4427"/>
                </a:lnTo>
                <a:lnTo>
                  <a:pt x="72" y="4469"/>
                </a:lnTo>
                <a:lnTo>
                  <a:pt x="90" y="4509"/>
                </a:lnTo>
                <a:lnTo>
                  <a:pt x="111" y="4548"/>
                </a:lnTo>
                <a:lnTo>
                  <a:pt x="133" y="4588"/>
                </a:lnTo>
                <a:lnTo>
                  <a:pt x="156" y="4624"/>
                </a:lnTo>
                <a:lnTo>
                  <a:pt x="181" y="4660"/>
                </a:lnTo>
                <a:lnTo>
                  <a:pt x="209" y="4695"/>
                </a:lnTo>
                <a:lnTo>
                  <a:pt x="238" y="4728"/>
                </a:lnTo>
                <a:lnTo>
                  <a:pt x="268" y="4759"/>
                </a:lnTo>
                <a:lnTo>
                  <a:pt x="300" y="4789"/>
                </a:lnTo>
                <a:lnTo>
                  <a:pt x="333" y="4818"/>
                </a:lnTo>
                <a:lnTo>
                  <a:pt x="368" y="4846"/>
                </a:lnTo>
                <a:lnTo>
                  <a:pt x="404" y="4871"/>
                </a:lnTo>
                <a:lnTo>
                  <a:pt x="440" y="4895"/>
                </a:lnTo>
                <a:lnTo>
                  <a:pt x="478" y="4917"/>
                </a:lnTo>
                <a:lnTo>
                  <a:pt x="518" y="4937"/>
                </a:lnTo>
                <a:lnTo>
                  <a:pt x="558" y="4955"/>
                </a:lnTo>
                <a:lnTo>
                  <a:pt x="599" y="4971"/>
                </a:lnTo>
                <a:lnTo>
                  <a:pt x="642" y="4986"/>
                </a:lnTo>
                <a:lnTo>
                  <a:pt x="686" y="4999"/>
                </a:lnTo>
                <a:lnTo>
                  <a:pt x="730" y="5008"/>
                </a:lnTo>
                <a:lnTo>
                  <a:pt x="775" y="5016"/>
                </a:lnTo>
                <a:lnTo>
                  <a:pt x="821" y="5022"/>
                </a:lnTo>
                <a:lnTo>
                  <a:pt x="867" y="5025"/>
                </a:lnTo>
                <a:lnTo>
                  <a:pt x="914" y="5027"/>
                </a:lnTo>
                <a:lnTo>
                  <a:pt x="4113" y="5027"/>
                </a:lnTo>
                <a:lnTo>
                  <a:pt x="4160" y="5025"/>
                </a:lnTo>
                <a:lnTo>
                  <a:pt x="4206" y="5022"/>
                </a:lnTo>
                <a:lnTo>
                  <a:pt x="4252" y="5016"/>
                </a:lnTo>
                <a:lnTo>
                  <a:pt x="4297" y="5008"/>
                </a:lnTo>
                <a:lnTo>
                  <a:pt x="4342" y="4999"/>
                </a:lnTo>
                <a:lnTo>
                  <a:pt x="4384" y="4986"/>
                </a:lnTo>
                <a:lnTo>
                  <a:pt x="4427" y="4971"/>
                </a:lnTo>
                <a:lnTo>
                  <a:pt x="4469" y="4955"/>
                </a:lnTo>
                <a:lnTo>
                  <a:pt x="4509" y="4937"/>
                </a:lnTo>
                <a:lnTo>
                  <a:pt x="4548" y="4917"/>
                </a:lnTo>
                <a:lnTo>
                  <a:pt x="4587" y="4895"/>
                </a:lnTo>
                <a:lnTo>
                  <a:pt x="4624" y="4871"/>
                </a:lnTo>
                <a:lnTo>
                  <a:pt x="4660" y="4846"/>
                </a:lnTo>
                <a:lnTo>
                  <a:pt x="4694" y="4818"/>
                </a:lnTo>
                <a:lnTo>
                  <a:pt x="4728" y="4789"/>
                </a:lnTo>
                <a:lnTo>
                  <a:pt x="4759" y="4759"/>
                </a:lnTo>
                <a:lnTo>
                  <a:pt x="4789" y="4728"/>
                </a:lnTo>
                <a:lnTo>
                  <a:pt x="4818" y="4695"/>
                </a:lnTo>
                <a:lnTo>
                  <a:pt x="4845" y="4660"/>
                </a:lnTo>
                <a:lnTo>
                  <a:pt x="4871" y="4624"/>
                </a:lnTo>
                <a:lnTo>
                  <a:pt x="4895" y="4588"/>
                </a:lnTo>
                <a:lnTo>
                  <a:pt x="4917" y="4548"/>
                </a:lnTo>
                <a:lnTo>
                  <a:pt x="4936" y="4509"/>
                </a:lnTo>
                <a:lnTo>
                  <a:pt x="4955" y="4469"/>
                </a:lnTo>
                <a:lnTo>
                  <a:pt x="4971" y="4427"/>
                </a:lnTo>
                <a:lnTo>
                  <a:pt x="4986" y="4385"/>
                </a:lnTo>
                <a:lnTo>
                  <a:pt x="4997" y="4341"/>
                </a:lnTo>
                <a:lnTo>
                  <a:pt x="5008" y="4297"/>
                </a:lnTo>
                <a:lnTo>
                  <a:pt x="5016" y="4252"/>
                </a:lnTo>
                <a:lnTo>
                  <a:pt x="5022" y="4206"/>
                </a:lnTo>
                <a:lnTo>
                  <a:pt x="5025" y="4160"/>
                </a:lnTo>
                <a:lnTo>
                  <a:pt x="5026" y="4113"/>
                </a:lnTo>
                <a:lnTo>
                  <a:pt x="5026" y="914"/>
                </a:lnTo>
                <a:lnTo>
                  <a:pt x="5025" y="867"/>
                </a:lnTo>
                <a:lnTo>
                  <a:pt x="5022" y="821"/>
                </a:lnTo>
                <a:lnTo>
                  <a:pt x="5016" y="775"/>
                </a:lnTo>
                <a:lnTo>
                  <a:pt x="5008" y="730"/>
                </a:lnTo>
                <a:lnTo>
                  <a:pt x="4997" y="686"/>
                </a:lnTo>
                <a:lnTo>
                  <a:pt x="4986" y="642"/>
                </a:lnTo>
                <a:lnTo>
                  <a:pt x="4971" y="599"/>
                </a:lnTo>
                <a:lnTo>
                  <a:pt x="4955" y="558"/>
                </a:lnTo>
                <a:lnTo>
                  <a:pt x="4936" y="518"/>
                </a:lnTo>
                <a:lnTo>
                  <a:pt x="4917" y="478"/>
                </a:lnTo>
                <a:lnTo>
                  <a:pt x="4895" y="440"/>
                </a:lnTo>
                <a:lnTo>
                  <a:pt x="4871" y="404"/>
                </a:lnTo>
                <a:lnTo>
                  <a:pt x="4845" y="368"/>
                </a:lnTo>
                <a:lnTo>
                  <a:pt x="4818" y="333"/>
                </a:lnTo>
                <a:lnTo>
                  <a:pt x="4789" y="300"/>
                </a:lnTo>
                <a:lnTo>
                  <a:pt x="4759" y="268"/>
                </a:lnTo>
                <a:lnTo>
                  <a:pt x="4728" y="238"/>
                </a:lnTo>
                <a:lnTo>
                  <a:pt x="4694" y="209"/>
                </a:lnTo>
                <a:lnTo>
                  <a:pt x="4660" y="182"/>
                </a:lnTo>
                <a:lnTo>
                  <a:pt x="4624" y="156"/>
                </a:lnTo>
                <a:lnTo>
                  <a:pt x="4587" y="133"/>
                </a:lnTo>
                <a:lnTo>
                  <a:pt x="4548" y="111"/>
                </a:lnTo>
                <a:lnTo>
                  <a:pt x="4509" y="90"/>
                </a:lnTo>
                <a:lnTo>
                  <a:pt x="4469" y="72"/>
                </a:lnTo>
                <a:lnTo>
                  <a:pt x="4427" y="56"/>
                </a:lnTo>
                <a:lnTo>
                  <a:pt x="4384" y="42"/>
                </a:lnTo>
                <a:lnTo>
                  <a:pt x="4342" y="29"/>
                </a:lnTo>
                <a:lnTo>
                  <a:pt x="4297" y="19"/>
                </a:lnTo>
                <a:lnTo>
                  <a:pt x="4252" y="11"/>
                </a:lnTo>
                <a:lnTo>
                  <a:pt x="4206" y="5"/>
                </a:lnTo>
                <a:lnTo>
                  <a:pt x="4160" y="1"/>
                </a:lnTo>
                <a:lnTo>
                  <a:pt x="4113" y="0"/>
                </a:lnTo>
                <a:close/>
                <a:moveTo>
                  <a:pt x="4114" y="2971"/>
                </a:moveTo>
                <a:lnTo>
                  <a:pt x="2971" y="2971"/>
                </a:lnTo>
                <a:lnTo>
                  <a:pt x="2971" y="4114"/>
                </a:lnTo>
                <a:lnTo>
                  <a:pt x="2057" y="4114"/>
                </a:lnTo>
                <a:lnTo>
                  <a:pt x="2057" y="2971"/>
                </a:lnTo>
                <a:lnTo>
                  <a:pt x="914" y="2971"/>
                </a:lnTo>
                <a:lnTo>
                  <a:pt x="914" y="2057"/>
                </a:lnTo>
                <a:lnTo>
                  <a:pt x="2057" y="2057"/>
                </a:lnTo>
                <a:lnTo>
                  <a:pt x="2057" y="914"/>
                </a:lnTo>
                <a:lnTo>
                  <a:pt x="2971" y="914"/>
                </a:lnTo>
                <a:lnTo>
                  <a:pt x="2971" y="2057"/>
                </a:lnTo>
                <a:lnTo>
                  <a:pt x="4114" y="2057"/>
                </a:lnTo>
                <a:lnTo>
                  <a:pt x="4114" y="2971"/>
                </a:lnTo>
                <a:close/>
              </a:path>
            </a:pathLst>
          </a:custGeom>
          <a:solidFill>
            <a:srgbClr val="0E0BA4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0E0BA4"/>
              </a:solidFill>
            </a:endParaRPr>
          </a:p>
        </p:txBody>
      </p:sp>
      <p:sp>
        <p:nvSpPr>
          <p:cNvPr id="54" name="KSO_Shape"/>
          <p:cNvSpPr>
            <a:spLocks noChangeAspect="1"/>
          </p:cNvSpPr>
          <p:nvPr/>
        </p:nvSpPr>
        <p:spPr bwMode="auto">
          <a:xfrm>
            <a:off x="7734882" y="3727450"/>
            <a:ext cx="252421" cy="252000"/>
          </a:xfrm>
          <a:custGeom>
            <a:avLst/>
            <a:gdLst>
              <a:gd name="T0" fmla="*/ 346433 w 5026"/>
              <a:gd name="T1" fmla="*/ 0 h 5027"/>
              <a:gd name="T2" fmla="*/ 293748 w 5026"/>
              <a:gd name="T3" fmla="*/ 4164 h 5027"/>
              <a:gd name="T4" fmla="*/ 243337 w 5026"/>
              <a:gd name="T5" fmla="*/ 15897 h 5027"/>
              <a:gd name="T6" fmla="*/ 196337 w 5026"/>
              <a:gd name="T7" fmla="*/ 34065 h 5027"/>
              <a:gd name="T8" fmla="*/ 153128 w 5026"/>
              <a:gd name="T9" fmla="*/ 59046 h 5027"/>
              <a:gd name="T10" fmla="*/ 113709 w 5026"/>
              <a:gd name="T11" fmla="*/ 90083 h 5027"/>
              <a:gd name="T12" fmla="*/ 79217 w 5026"/>
              <a:gd name="T13" fmla="*/ 126041 h 5027"/>
              <a:gd name="T14" fmla="*/ 50411 w 5026"/>
              <a:gd name="T15" fmla="*/ 166541 h 5027"/>
              <a:gd name="T16" fmla="*/ 27290 w 5026"/>
              <a:gd name="T17" fmla="*/ 211204 h 5027"/>
              <a:gd name="T18" fmla="*/ 10992 w 5026"/>
              <a:gd name="T19" fmla="*/ 259652 h 5027"/>
              <a:gd name="T20" fmla="*/ 1895 w 5026"/>
              <a:gd name="T21" fmla="*/ 310750 h 5027"/>
              <a:gd name="T22" fmla="*/ 0 w 5026"/>
              <a:gd name="T23" fmla="*/ 1556777 h 5027"/>
              <a:gd name="T24" fmla="*/ 1895 w 5026"/>
              <a:gd name="T25" fmla="*/ 1591978 h 5027"/>
              <a:gd name="T26" fmla="*/ 10992 w 5026"/>
              <a:gd name="T27" fmla="*/ 1643076 h 5027"/>
              <a:gd name="T28" fmla="*/ 27290 w 5026"/>
              <a:gd name="T29" fmla="*/ 1691524 h 5027"/>
              <a:gd name="T30" fmla="*/ 50411 w 5026"/>
              <a:gd name="T31" fmla="*/ 1736566 h 5027"/>
              <a:gd name="T32" fmla="*/ 79217 w 5026"/>
              <a:gd name="T33" fmla="*/ 1777065 h 5027"/>
              <a:gd name="T34" fmla="*/ 113709 w 5026"/>
              <a:gd name="T35" fmla="*/ 1812645 h 5027"/>
              <a:gd name="T36" fmla="*/ 153128 w 5026"/>
              <a:gd name="T37" fmla="*/ 1843682 h 5027"/>
              <a:gd name="T38" fmla="*/ 196337 w 5026"/>
              <a:gd name="T39" fmla="*/ 1868663 h 5027"/>
              <a:gd name="T40" fmla="*/ 243337 w 5026"/>
              <a:gd name="T41" fmla="*/ 1887209 h 5027"/>
              <a:gd name="T42" fmla="*/ 293748 w 5026"/>
              <a:gd name="T43" fmla="*/ 1898564 h 5027"/>
              <a:gd name="T44" fmla="*/ 346433 w 5026"/>
              <a:gd name="T45" fmla="*/ 1902728 h 5027"/>
              <a:gd name="T46" fmla="*/ 1576761 w 5026"/>
              <a:gd name="T47" fmla="*/ 1901971 h 5027"/>
              <a:gd name="T48" fmla="*/ 1628688 w 5026"/>
              <a:gd name="T49" fmla="*/ 1895536 h 5027"/>
              <a:gd name="T50" fmla="*/ 1677962 w 5026"/>
              <a:gd name="T51" fmla="*/ 1881532 h 5027"/>
              <a:gd name="T52" fmla="*/ 1723824 w 5026"/>
              <a:gd name="T53" fmla="*/ 1861093 h 5027"/>
              <a:gd name="T54" fmla="*/ 1766275 w 5026"/>
              <a:gd name="T55" fmla="*/ 1834219 h 5027"/>
              <a:gd name="T56" fmla="*/ 1803799 w 5026"/>
              <a:gd name="T57" fmla="*/ 1801290 h 5027"/>
              <a:gd name="T58" fmla="*/ 1836396 w 5026"/>
              <a:gd name="T59" fmla="*/ 1763818 h 5027"/>
              <a:gd name="T60" fmla="*/ 1863686 w 5026"/>
              <a:gd name="T61" fmla="*/ 1721426 h 5027"/>
              <a:gd name="T62" fmla="*/ 1884153 w 5026"/>
              <a:gd name="T63" fmla="*/ 1675627 h 5027"/>
              <a:gd name="T64" fmla="*/ 1898177 w 5026"/>
              <a:gd name="T65" fmla="*/ 1626422 h 5027"/>
              <a:gd name="T66" fmla="*/ 1904621 w 5026"/>
              <a:gd name="T67" fmla="*/ 1574567 h 5027"/>
              <a:gd name="T68" fmla="*/ 1905000 w 5026"/>
              <a:gd name="T69" fmla="*/ 345951 h 5027"/>
              <a:gd name="T70" fmla="*/ 1901210 w 5026"/>
              <a:gd name="T71" fmla="*/ 293339 h 5027"/>
              <a:gd name="T72" fmla="*/ 1889839 w 5026"/>
              <a:gd name="T73" fmla="*/ 242998 h 5027"/>
              <a:gd name="T74" fmla="*/ 1870887 w 5026"/>
              <a:gd name="T75" fmla="*/ 196064 h 5027"/>
              <a:gd name="T76" fmla="*/ 1846250 w 5026"/>
              <a:gd name="T77" fmla="*/ 152915 h 5027"/>
              <a:gd name="T78" fmla="*/ 1815170 w 5026"/>
              <a:gd name="T79" fmla="*/ 113551 h 5027"/>
              <a:gd name="T80" fmla="*/ 1779162 w 5026"/>
              <a:gd name="T81" fmla="*/ 79107 h 5027"/>
              <a:gd name="T82" fmla="*/ 1738606 w 5026"/>
              <a:gd name="T83" fmla="*/ 50341 h 5027"/>
              <a:gd name="T84" fmla="*/ 1693881 w 5026"/>
              <a:gd name="T85" fmla="*/ 27252 h 5027"/>
              <a:gd name="T86" fmla="*/ 1645744 w 5026"/>
              <a:gd name="T87" fmla="*/ 10977 h 5027"/>
              <a:gd name="T88" fmla="*/ 1594196 w 5026"/>
              <a:gd name="T89" fmla="*/ 1893 h 5027"/>
              <a:gd name="T90" fmla="*/ 1559326 w 5026"/>
              <a:gd name="T91" fmla="*/ 1124529 h 5027"/>
              <a:gd name="T92" fmla="*/ 779663 w 5026"/>
              <a:gd name="T93" fmla="*/ 1557156 h 5027"/>
              <a:gd name="T94" fmla="*/ 346433 w 5026"/>
              <a:gd name="T95" fmla="*/ 778578 h 5027"/>
              <a:gd name="T96" fmla="*/ 1126095 w 5026"/>
              <a:gd name="T97" fmla="*/ 345951 h 5027"/>
              <a:gd name="T98" fmla="*/ 1559326 w 5026"/>
              <a:gd name="T99" fmla="*/ 1124529 h 5027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</a:gdLst>
            <a:ahLst/>
            <a:cxnLst>
              <a:cxn ang="T100">
                <a:pos x="T0" y="T1"/>
              </a:cxn>
              <a:cxn ang="T101">
                <a:pos x="T2" y="T3"/>
              </a:cxn>
              <a:cxn ang="T102">
                <a:pos x="T4" y="T5"/>
              </a:cxn>
              <a:cxn ang="T103">
                <a:pos x="T6" y="T7"/>
              </a:cxn>
              <a:cxn ang="T104">
                <a:pos x="T8" y="T9"/>
              </a:cxn>
              <a:cxn ang="T105">
                <a:pos x="T10" y="T11"/>
              </a:cxn>
              <a:cxn ang="T106">
                <a:pos x="T12" y="T13"/>
              </a:cxn>
              <a:cxn ang="T107">
                <a:pos x="T14" y="T15"/>
              </a:cxn>
              <a:cxn ang="T108">
                <a:pos x="T16" y="T17"/>
              </a:cxn>
              <a:cxn ang="T109">
                <a:pos x="T18" y="T19"/>
              </a:cxn>
              <a:cxn ang="T110">
                <a:pos x="T20" y="T21"/>
              </a:cxn>
              <a:cxn ang="T111">
                <a:pos x="T22" y="T23"/>
              </a:cxn>
              <a:cxn ang="T112">
                <a:pos x="T24" y="T25"/>
              </a:cxn>
              <a:cxn ang="T113">
                <a:pos x="T26" y="T27"/>
              </a:cxn>
              <a:cxn ang="T114">
                <a:pos x="T28" y="T29"/>
              </a:cxn>
              <a:cxn ang="T115">
                <a:pos x="T30" y="T31"/>
              </a:cxn>
              <a:cxn ang="T116">
                <a:pos x="T32" y="T33"/>
              </a:cxn>
              <a:cxn ang="T117">
                <a:pos x="T34" y="T35"/>
              </a:cxn>
              <a:cxn ang="T118">
                <a:pos x="T36" y="T37"/>
              </a:cxn>
              <a:cxn ang="T119">
                <a:pos x="T38" y="T39"/>
              </a:cxn>
              <a:cxn ang="T120">
                <a:pos x="T40" y="T41"/>
              </a:cxn>
              <a:cxn ang="T121">
                <a:pos x="T42" y="T43"/>
              </a:cxn>
              <a:cxn ang="T122">
                <a:pos x="T44" y="T45"/>
              </a:cxn>
              <a:cxn ang="T123">
                <a:pos x="T46" y="T47"/>
              </a:cxn>
              <a:cxn ang="T124">
                <a:pos x="T48" y="T49"/>
              </a:cxn>
              <a:cxn ang="T125">
                <a:pos x="T50" y="T51"/>
              </a:cxn>
              <a:cxn ang="T126">
                <a:pos x="T52" y="T53"/>
              </a:cxn>
              <a:cxn ang="T127">
                <a:pos x="T54" y="T55"/>
              </a:cxn>
              <a:cxn ang="T128">
                <a:pos x="T56" y="T57"/>
              </a:cxn>
              <a:cxn ang="T129">
                <a:pos x="T58" y="T59"/>
              </a:cxn>
              <a:cxn ang="T130">
                <a:pos x="T60" y="T61"/>
              </a:cxn>
              <a:cxn ang="T131">
                <a:pos x="T62" y="T63"/>
              </a:cxn>
              <a:cxn ang="T132">
                <a:pos x="T64" y="T65"/>
              </a:cxn>
              <a:cxn ang="T133">
                <a:pos x="T66" y="T67"/>
              </a:cxn>
              <a:cxn ang="T134">
                <a:pos x="T68" y="T69"/>
              </a:cxn>
              <a:cxn ang="T135">
                <a:pos x="T70" y="T71"/>
              </a:cxn>
              <a:cxn ang="T136">
                <a:pos x="T72" y="T73"/>
              </a:cxn>
              <a:cxn ang="T137">
                <a:pos x="T74" y="T75"/>
              </a:cxn>
              <a:cxn ang="T138">
                <a:pos x="T76" y="T77"/>
              </a:cxn>
              <a:cxn ang="T139">
                <a:pos x="T78" y="T79"/>
              </a:cxn>
              <a:cxn ang="T140">
                <a:pos x="T80" y="T81"/>
              </a:cxn>
              <a:cxn ang="T141">
                <a:pos x="T82" y="T83"/>
              </a:cxn>
              <a:cxn ang="T142">
                <a:pos x="T84" y="T85"/>
              </a:cxn>
              <a:cxn ang="T143">
                <a:pos x="T86" y="T87"/>
              </a:cxn>
              <a:cxn ang="T144">
                <a:pos x="T88" y="T89"/>
              </a:cxn>
              <a:cxn ang="T145">
                <a:pos x="T90" y="T91"/>
              </a:cxn>
              <a:cxn ang="T146">
                <a:pos x="T92" y="T93"/>
              </a:cxn>
              <a:cxn ang="T147">
                <a:pos x="T94" y="T95"/>
              </a:cxn>
              <a:cxn ang="T148">
                <a:pos x="T96" y="T97"/>
              </a:cxn>
              <a:cxn ang="T149">
                <a:pos x="T98" y="T99"/>
              </a:cxn>
            </a:cxnLst>
            <a:rect l="0" t="0" r="r" b="b"/>
            <a:pathLst>
              <a:path w="5026" h="5027">
                <a:moveTo>
                  <a:pt x="4113" y="0"/>
                </a:moveTo>
                <a:lnTo>
                  <a:pt x="914" y="0"/>
                </a:lnTo>
                <a:lnTo>
                  <a:pt x="867" y="1"/>
                </a:lnTo>
                <a:lnTo>
                  <a:pt x="821" y="5"/>
                </a:lnTo>
                <a:lnTo>
                  <a:pt x="775" y="11"/>
                </a:lnTo>
                <a:lnTo>
                  <a:pt x="730" y="19"/>
                </a:lnTo>
                <a:lnTo>
                  <a:pt x="686" y="29"/>
                </a:lnTo>
                <a:lnTo>
                  <a:pt x="642" y="42"/>
                </a:lnTo>
                <a:lnTo>
                  <a:pt x="599" y="56"/>
                </a:lnTo>
                <a:lnTo>
                  <a:pt x="558" y="72"/>
                </a:lnTo>
                <a:lnTo>
                  <a:pt x="518" y="90"/>
                </a:lnTo>
                <a:lnTo>
                  <a:pt x="478" y="111"/>
                </a:lnTo>
                <a:lnTo>
                  <a:pt x="440" y="133"/>
                </a:lnTo>
                <a:lnTo>
                  <a:pt x="404" y="156"/>
                </a:lnTo>
                <a:lnTo>
                  <a:pt x="368" y="182"/>
                </a:lnTo>
                <a:lnTo>
                  <a:pt x="333" y="209"/>
                </a:lnTo>
                <a:lnTo>
                  <a:pt x="300" y="238"/>
                </a:lnTo>
                <a:lnTo>
                  <a:pt x="268" y="268"/>
                </a:lnTo>
                <a:lnTo>
                  <a:pt x="238" y="300"/>
                </a:lnTo>
                <a:lnTo>
                  <a:pt x="209" y="333"/>
                </a:lnTo>
                <a:lnTo>
                  <a:pt x="181" y="368"/>
                </a:lnTo>
                <a:lnTo>
                  <a:pt x="156" y="404"/>
                </a:lnTo>
                <a:lnTo>
                  <a:pt x="133" y="440"/>
                </a:lnTo>
                <a:lnTo>
                  <a:pt x="111" y="478"/>
                </a:lnTo>
                <a:lnTo>
                  <a:pt x="90" y="518"/>
                </a:lnTo>
                <a:lnTo>
                  <a:pt x="72" y="558"/>
                </a:lnTo>
                <a:lnTo>
                  <a:pt x="56" y="599"/>
                </a:lnTo>
                <a:lnTo>
                  <a:pt x="42" y="642"/>
                </a:lnTo>
                <a:lnTo>
                  <a:pt x="29" y="686"/>
                </a:lnTo>
                <a:lnTo>
                  <a:pt x="19" y="730"/>
                </a:lnTo>
                <a:lnTo>
                  <a:pt x="11" y="775"/>
                </a:lnTo>
                <a:lnTo>
                  <a:pt x="5" y="821"/>
                </a:lnTo>
                <a:lnTo>
                  <a:pt x="1" y="867"/>
                </a:lnTo>
                <a:lnTo>
                  <a:pt x="0" y="914"/>
                </a:lnTo>
                <a:lnTo>
                  <a:pt x="0" y="4113"/>
                </a:lnTo>
                <a:lnTo>
                  <a:pt x="1" y="4160"/>
                </a:lnTo>
                <a:lnTo>
                  <a:pt x="5" y="4206"/>
                </a:lnTo>
                <a:lnTo>
                  <a:pt x="11" y="4252"/>
                </a:lnTo>
                <a:lnTo>
                  <a:pt x="19" y="4297"/>
                </a:lnTo>
                <a:lnTo>
                  <a:pt x="29" y="4341"/>
                </a:lnTo>
                <a:lnTo>
                  <a:pt x="42" y="4385"/>
                </a:lnTo>
                <a:lnTo>
                  <a:pt x="56" y="4427"/>
                </a:lnTo>
                <a:lnTo>
                  <a:pt x="72" y="4469"/>
                </a:lnTo>
                <a:lnTo>
                  <a:pt x="90" y="4509"/>
                </a:lnTo>
                <a:lnTo>
                  <a:pt x="111" y="4548"/>
                </a:lnTo>
                <a:lnTo>
                  <a:pt x="133" y="4588"/>
                </a:lnTo>
                <a:lnTo>
                  <a:pt x="156" y="4624"/>
                </a:lnTo>
                <a:lnTo>
                  <a:pt x="181" y="4660"/>
                </a:lnTo>
                <a:lnTo>
                  <a:pt x="209" y="4695"/>
                </a:lnTo>
                <a:lnTo>
                  <a:pt x="238" y="4728"/>
                </a:lnTo>
                <a:lnTo>
                  <a:pt x="268" y="4759"/>
                </a:lnTo>
                <a:lnTo>
                  <a:pt x="300" y="4789"/>
                </a:lnTo>
                <a:lnTo>
                  <a:pt x="333" y="4818"/>
                </a:lnTo>
                <a:lnTo>
                  <a:pt x="368" y="4846"/>
                </a:lnTo>
                <a:lnTo>
                  <a:pt x="404" y="4871"/>
                </a:lnTo>
                <a:lnTo>
                  <a:pt x="440" y="4895"/>
                </a:lnTo>
                <a:lnTo>
                  <a:pt x="478" y="4917"/>
                </a:lnTo>
                <a:lnTo>
                  <a:pt x="518" y="4937"/>
                </a:lnTo>
                <a:lnTo>
                  <a:pt x="558" y="4955"/>
                </a:lnTo>
                <a:lnTo>
                  <a:pt x="599" y="4971"/>
                </a:lnTo>
                <a:lnTo>
                  <a:pt x="642" y="4986"/>
                </a:lnTo>
                <a:lnTo>
                  <a:pt x="686" y="4999"/>
                </a:lnTo>
                <a:lnTo>
                  <a:pt x="730" y="5008"/>
                </a:lnTo>
                <a:lnTo>
                  <a:pt x="775" y="5016"/>
                </a:lnTo>
                <a:lnTo>
                  <a:pt x="821" y="5022"/>
                </a:lnTo>
                <a:lnTo>
                  <a:pt x="867" y="5025"/>
                </a:lnTo>
                <a:lnTo>
                  <a:pt x="914" y="5027"/>
                </a:lnTo>
                <a:lnTo>
                  <a:pt x="4113" y="5027"/>
                </a:lnTo>
                <a:lnTo>
                  <a:pt x="4160" y="5025"/>
                </a:lnTo>
                <a:lnTo>
                  <a:pt x="4206" y="5022"/>
                </a:lnTo>
                <a:lnTo>
                  <a:pt x="4252" y="5016"/>
                </a:lnTo>
                <a:lnTo>
                  <a:pt x="4297" y="5008"/>
                </a:lnTo>
                <a:lnTo>
                  <a:pt x="4342" y="4999"/>
                </a:lnTo>
                <a:lnTo>
                  <a:pt x="4384" y="4986"/>
                </a:lnTo>
                <a:lnTo>
                  <a:pt x="4427" y="4971"/>
                </a:lnTo>
                <a:lnTo>
                  <a:pt x="4469" y="4955"/>
                </a:lnTo>
                <a:lnTo>
                  <a:pt x="4509" y="4937"/>
                </a:lnTo>
                <a:lnTo>
                  <a:pt x="4548" y="4917"/>
                </a:lnTo>
                <a:lnTo>
                  <a:pt x="4587" y="4895"/>
                </a:lnTo>
                <a:lnTo>
                  <a:pt x="4624" y="4871"/>
                </a:lnTo>
                <a:lnTo>
                  <a:pt x="4660" y="4846"/>
                </a:lnTo>
                <a:lnTo>
                  <a:pt x="4694" y="4818"/>
                </a:lnTo>
                <a:lnTo>
                  <a:pt x="4728" y="4789"/>
                </a:lnTo>
                <a:lnTo>
                  <a:pt x="4759" y="4759"/>
                </a:lnTo>
                <a:lnTo>
                  <a:pt x="4789" y="4728"/>
                </a:lnTo>
                <a:lnTo>
                  <a:pt x="4818" y="4695"/>
                </a:lnTo>
                <a:lnTo>
                  <a:pt x="4845" y="4660"/>
                </a:lnTo>
                <a:lnTo>
                  <a:pt x="4871" y="4624"/>
                </a:lnTo>
                <a:lnTo>
                  <a:pt x="4895" y="4588"/>
                </a:lnTo>
                <a:lnTo>
                  <a:pt x="4917" y="4548"/>
                </a:lnTo>
                <a:lnTo>
                  <a:pt x="4936" y="4509"/>
                </a:lnTo>
                <a:lnTo>
                  <a:pt x="4955" y="4469"/>
                </a:lnTo>
                <a:lnTo>
                  <a:pt x="4971" y="4427"/>
                </a:lnTo>
                <a:lnTo>
                  <a:pt x="4986" y="4385"/>
                </a:lnTo>
                <a:lnTo>
                  <a:pt x="4997" y="4341"/>
                </a:lnTo>
                <a:lnTo>
                  <a:pt x="5008" y="4297"/>
                </a:lnTo>
                <a:lnTo>
                  <a:pt x="5016" y="4252"/>
                </a:lnTo>
                <a:lnTo>
                  <a:pt x="5022" y="4206"/>
                </a:lnTo>
                <a:lnTo>
                  <a:pt x="5025" y="4160"/>
                </a:lnTo>
                <a:lnTo>
                  <a:pt x="5026" y="4113"/>
                </a:lnTo>
                <a:lnTo>
                  <a:pt x="5026" y="914"/>
                </a:lnTo>
                <a:lnTo>
                  <a:pt x="5025" y="867"/>
                </a:lnTo>
                <a:lnTo>
                  <a:pt x="5022" y="821"/>
                </a:lnTo>
                <a:lnTo>
                  <a:pt x="5016" y="775"/>
                </a:lnTo>
                <a:lnTo>
                  <a:pt x="5008" y="730"/>
                </a:lnTo>
                <a:lnTo>
                  <a:pt x="4997" y="686"/>
                </a:lnTo>
                <a:lnTo>
                  <a:pt x="4986" y="642"/>
                </a:lnTo>
                <a:lnTo>
                  <a:pt x="4971" y="599"/>
                </a:lnTo>
                <a:lnTo>
                  <a:pt x="4955" y="558"/>
                </a:lnTo>
                <a:lnTo>
                  <a:pt x="4936" y="518"/>
                </a:lnTo>
                <a:lnTo>
                  <a:pt x="4917" y="478"/>
                </a:lnTo>
                <a:lnTo>
                  <a:pt x="4895" y="440"/>
                </a:lnTo>
                <a:lnTo>
                  <a:pt x="4871" y="404"/>
                </a:lnTo>
                <a:lnTo>
                  <a:pt x="4845" y="368"/>
                </a:lnTo>
                <a:lnTo>
                  <a:pt x="4818" y="333"/>
                </a:lnTo>
                <a:lnTo>
                  <a:pt x="4789" y="300"/>
                </a:lnTo>
                <a:lnTo>
                  <a:pt x="4759" y="268"/>
                </a:lnTo>
                <a:lnTo>
                  <a:pt x="4728" y="238"/>
                </a:lnTo>
                <a:lnTo>
                  <a:pt x="4694" y="209"/>
                </a:lnTo>
                <a:lnTo>
                  <a:pt x="4660" y="182"/>
                </a:lnTo>
                <a:lnTo>
                  <a:pt x="4624" y="156"/>
                </a:lnTo>
                <a:lnTo>
                  <a:pt x="4587" y="133"/>
                </a:lnTo>
                <a:lnTo>
                  <a:pt x="4548" y="111"/>
                </a:lnTo>
                <a:lnTo>
                  <a:pt x="4509" y="90"/>
                </a:lnTo>
                <a:lnTo>
                  <a:pt x="4469" y="72"/>
                </a:lnTo>
                <a:lnTo>
                  <a:pt x="4427" y="56"/>
                </a:lnTo>
                <a:lnTo>
                  <a:pt x="4384" y="42"/>
                </a:lnTo>
                <a:lnTo>
                  <a:pt x="4342" y="29"/>
                </a:lnTo>
                <a:lnTo>
                  <a:pt x="4297" y="19"/>
                </a:lnTo>
                <a:lnTo>
                  <a:pt x="4252" y="11"/>
                </a:lnTo>
                <a:lnTo>
                  <a:pt x="4206" y="5"/>
                </a:lnTo>
                <a:lnTo>
                  <a:pt x="4160" y="1"/>
                </a:lnTo>
                <a:lnTo>
                  <a:pt x="4113" y="0"/>
                </a:lnTo>
                <a:close/>
                <a:moveTo>
                  <a:pt x="4114" y="2971"/>
                </a:moveTo>
                <a:lnTo>
                  <a:pt x="2971" y="2971"/>
                </a:lnTo>
                <a:lnTo>
                  <a:pt x="2971" y="4114"/>
                </a:lnTo>
                <a:lnTo>
                  <a:pt x="2057" y="4114"/>
                </a:lnTo>
                <a:lnTo>
                  <a:pt x="2057" y="2971"/>
                </a:lnTo>
                <a:lnTo>
                  <a:pt x="914" y="2971"/>
                </a:lnTo>
                <a:lnTo>
                  <a:pt x="914" y="2057"/>
                </a:lnTo>
                <a:lnTo>
                  <a:pt x="2057" y="2057"/>
                </a:lnTo>
                <a:lnTo>
                  <a:pt x="2057" y="914"/>
                </a:lnTo>
                <a:lnTo>
                  <a:pt x="2971" y="914"/>
                </a:lnTo>
                <a:lnTo>
                  <a:pt x="2971" y="2057"/>
                </a:lnTo>
                <a:lnTo>
                  <a:pt x="4114" y="2057"/>
                </a:lnTo>
                <a:lnTo>
                  <a:pt x="4114" y="2971"/>
                </a:lnTo>
                <a:close/>
              </a:path>
            </a:pathLst>
          </a:custGeom>
          <a:solidFill>
            <a:srgbClr val="0E0BA4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/>
            <a:endParaRPr lang="zh-CN" altLang="en-US">
              <a:solidFill>
                <a:srgbClr val="0E0BA4"/>
              </a:solidFill>
            </a:endParaRPr>
          </a:p>
        </p:txBody>
      </p:sp>
      <p:sp>
        <p:nvSpPr>
          <p:cNvPr id="55" name="KSO_Shape"/>
          <p:cNvSpPr>
            <a:spLocks noChangeAspect="1"/>
          </p:cNvSpPr>
          <p:nvPr/>
        </p:nvSpPr>
        <p:spPr bwMode="auto">
          <a:xfrm>
            <a:off x="5794957" y="4243556"/>
            <a:ext cx="252421" cy="252000"/>
          </a:xfrm>
          <a:custGeom>
            <a:avLst/>
            <a:gdLst>
              <a:gd name="T0" fmla="*/ 346433 w 5026"/>
              <a:gd name="T1" fmla="*/ 0 h 5027"/>
              <a:gd name="T2" fmla="*/ 293748 w 5026"/>
              <a:gd name="T3" fmla="*/ 4164 h 5027"/>
              <a:gd name="T4" fmla="*/ 243337 w 5026"/>
              <a:gd name="T5" fmla="*/ 15897 h 5027"/>
              <a:gd name="T6" fmla="*/ 196337 w 5026"/>
              <a:gd name="T7" fmla="*/ 34065 h 5027"/>
              <a:gd name="T8" fmla="*/ 153128 w 5026"/>
              <a:gd name="T9" fmla="*/ 59046 h 5027"/>
              <a:gd name="T10" fmla="*/ 113709 w 5026"/>
              <a:gd name="T11" fmla="*/ 90083 h 5027"/>
              <a:gd name="T12" fmla="*/ 79217 w 5026"/>
              <a:gd name="T13" fmla="*/ 126041 h 5027"/>
              <a:gd name="T14" fmla="*/ 50411 w 5026"/>
              <a:gd name="T15" fmla="*/ 166541 h 5027"/>
              <a:gd name="T16" fmla="*/ 27290 w 5026"/>
              <a:gd name="T17" fmla="*/ 211204 h 5027"/>
              <a:gd name="T18" fmla="*/ 10992 w 5026"/>
              <a:gd name="T19" fmla="*/ 259652 h 5027"/>
              <a:gd name="T20" fmla="*/ 1895 w 5026"/>
              <a:gd name="T21" fmla="*/ 310750 h 5027"/>
              <a:gd name="T22" fmla="*/ 0 w 5026"/>
              <a:gd name="T23" fmla="*/ 1556777 h 5027"/>
              <a:gd name="T24" fmla="*/ 1895 w 5026"/>
              <a:gd name="T25" fmla="*/ 1591978 h 5027"/>
              <a:gd name="T26" fmla="*/ 10992 w 5026"/>
              <a:gd name="T27" fmla="*/ 1643076 h 5027"/>
              <a:gd name="T28" fmla="*/ 27290 w 5026"/>
              <a:gd name="T29" fmla="*/ 1691524 h 5027"/>
              <a:gd name="T30" fmla="*/ 50411 w 5026"/>
              <a:gd name="T31" fmla="*/ 1736566 h 5027"/>
              <a:gd name="T32" fmla="*/ 79217 w 5026"/>
              <a:gd name="T33" fmla="*/ 1777065 h 5027"/>
              <a:gd name="T34" fmla="*/ 113709 w 5026"/>
              <a:gd name="T35" fmla="*/ 1812645 h 5027"/>
              <a:gd name="T36" fmla="*/ 153128 w 5026"/>
              <a:gd name="T37" fmla="*/ 1843682 h 5027"/>
              <a:gd name="T38" fmla="*/ 196337 w 5026"/>
              <a:gd name="T39" fmla="*/ 1868663 h 5027"/>
              <a:gd name="T40" fmla="*/ 243337 w 5026"/>
              <a:gd name="T41" fmla="*/ 1887209 h 5027"/>
              <a:gd name="T42" fmla="*/ 293748 w 5026"/>
              <a:gd name="T43" fmla="*/ 1898564 h 5027"/>
              <a:gd name="T44" fmla="*/ 346433 w 5026"/>
              <a:gd name="T45" fmla="*/ 1902728 h 5027"/>
              <a:gd name="T46" fmla="*/ 1576761 w 5026"/>
              <a:gd name="T47" fmla="*/ 1901971 h 5027"/>
              <a:gd name="T48" fmla="*/ 1628688 w 5026"/>
              <a:gd name="T49" fmla="*/ 1895536 h 5027"/>
              <a:gd name="T50" fmla="*/ 1677962 w 5026"/>
              <a:gd name="T51" fmla="*/ 1881532 h 5027"/>
              <a:gd name="T52" fmla="*/ 1723824 w 5026"/>
              <a:gd name="T53" fmla="*/ 1861093 h 5027"/>
              <a:gd name="T54" fmla="*/ 1766275 w 5026"/>
              <a:gd name="T55" fmla="*/ 1834219 h 5027"/>
              <a:gd name="T56" fmla="*/ 1803799 w 5026"/>
              <a:gd name="T57" fmla="*/ 1801290 h 5027"/>
              <a:gd name="T58" fmla="*/ 1836396 w 5026"/>
              <a:gd name="T59" fmla="*/ 1763818 h 5027"/>
              <a:gd name="T60" fmla="*/ 1863686 w 5026"/>
              <a:gd name="T61" fmla="*/ 1721426 h 5027"/>
              <a:gd name="T62" fmla="*/ 1884153 w 5026"/>
              <a:gd name="T63" fmla="*/ 1675627 h 5027"/>
              <a:gd name="T64" fmla="*/ 1898177 w 5026"/>
              <a:gd name="T65" fmla="*/ 1626422 h 5027"/>
              <a:gd name="T66" fmla="*/ 1904621 w 5026"/>
              <a:gd name="T67" fmla="*/ 1574567 h 5027"/>
              <a:gd name="T68" fmla="*/ 1905000 w 5026"/>
              <a:gd name="T69" fmla="*/ 345951 h 5027"/>
              <a:gd name="T70" fmla="*/ 1901210 w 5026"/>
              <a:gd name="T71" fmla="*/ 293339 h 5027"/>
              <a:gd name="T72" fmla="*/ 1889839 w 5026"/>
              <a:gd name="T73" fmla="*/ 242998 h 5027"/>
              <a:gd name="T74" fmla="*/ 1870887 w 5026"/>
              <a:gd name="T75" fmla="*/ 196064 h 5027"/>
              <a:gd name="T76" fmla="*/ 1846250 w 5026"/>
              <a:gd name="T77" fmla="*/ 152915 h 5027"/>
              <a:gd name="T78" fmla="*/ 1815170 w 5026"/>
              <a:gd name="T79" fmla="*/ 113551 h 5027"/>
              <a:gd name="T80" fmla="*/ 1779162 w 5026"/>
              <a:gd name="T81" fmla="*/ 79107 h 5027"/>
              <a:gd name="T82" fmla="*/ 1738606 w 5026"/>
              <a:gd name="T83" fmla="*/ 50341 h 5027"/>
              <a:gd name="T84" fmla="*/ 1693881 w 5026"/>
              <a:gd name="T85" fmla="*/ 27252 h 5027"/>
              <a:gd name="T86" fmla="*/ 1645744 w 5026"/>
              <a:gd name="T87" fmla="*/ 10977 h 5027"/>
              <a:gd name="T88" fmla="*/ 1594196 w 5026"/>
              <a:gd name="T89" fmla="*/ 1893 h 5027"/>
              <a:gd name="T90" fmla="*/ 1559326 w 5026"/>
              <a:gd name="T91" fmla="*/ 1124529 h 5027"/>
              <a:gd name="T92" fmla="*/ 779663 w 5026"/>
              <a:gd name="T93" fmla="*/ 1557156 h 5027"/>
              <a:gd name="T94" fmla="*/ 346433 w 5026"/>
              <a:gd name="T95" fmla="*/ 778578 h 5027"/>
              <a:gd name="T96" fmla="*/ 1126095 w 5026"/>
              <a:gd name="T97" fmla="*/ 345951 h 5027"/>
              <a:gd name="T98" fmla="*/ 1559326 w 5026"/>
              <a:gd name="T99" fmla="*/ 1124529 h 5027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</a:gdLst>
            <a:ahLst/>
            <a:cxnLst>
              <a:cxn ang="T100">
                <a:pos x="T0" y="T1"/>
              </a:cxn>
              <a:cxn ang="T101">
                <a:pos x="T2" y="T3"/>
              </a:cxn>
              <a:cxn ang="T102">
                <a:pos x="T4" y="T5"/>
              </a:cxn>
              <a:cxn ang="T103">
                <a:pos x="T6" y="T7"/>
              </a:cxn>
              <a:cxn ang="T104">
                <a:pos x="T8" y="T9"/>
              </a:cxn>
              <a:cxn ang="T105">
                <a:pos x="T10" y="T11"/>
              </a:cxn>
              <a:cxn ang="T106">
                <a:pos x="T12" y="T13"/>
              </a:cxn>
              <a:cxn ang="T107">
                <a:pos x="T14" y="T15"/>
              </a:cxn>
              <a:cxn ang="T108">
                <a:pos x="T16" y="T17"/>
              </a:cxn>
              <a:cxn ang="T109">
                <a:pos x="T18" y="T19"/>
              </a:cxn>
              <a:cxn ang="T110">
                <a:pos x="T20" y="T21"/>
              </a:cxn>
              <a:cxn ang="T111">
                <a:pos x="T22" y="T23"/>
              </a:cxn>
              <a:cxn ang="T112">
                <a:pos x="T24" y="T25"/>
              </a:cxn>
              <a:cxn ang="T113">
                <a:pos x="T26" y="T27"/>
              </a:cxn>
              <a:cxn ang="T114">
                <a:pos x="T28" y="T29"/>
              </a:cxn>
              <a:cxn ang="T115">
                <a:pos x="T30" y="T31"/>
              </a:cxn>
              <a:cxn ang="T116">
                <a:pos x="T32" y="T33"/>
              </a:cxn>
              <a:cxn ang="T117">
                <a:pos x="T34" y="T35"/>
              </a:cxn>
              <a:cxn ang="T118">
                <a:pos x="T36" y="T37"/>
              </a:cxn>
              <a:cxn ang="T119">
                <a:pos x="T38" y="T39"/>
              </a:cxn>
              <a:cxn ang="T120">
                <a:pos x="T40" y="T41"/>
              </a:cxn>
              <a:cxn ang="T121">
                <a:pos x="T42" y="T43"/>
              </a:cxn>
              <a:cxn ang="T122">
                <a:pos x="T44" y="T45"/>
              </a:cxn>
              <a:cxn ang="T123">
                <a:pos x="T46" y="T47"/>
              </a:cxn>
              <a:cxn ang="T124">
                <a:pos x="T48" y="T49"/>
              </a:cxn>
              <a:cxn ang="T125">
                <a:pos x="T50" y="T51"/>
              </a:cxn>
              <a:cxn ang="T126">
                <a:pos x="T52" y="T53"/>
              </a:cxn>
              <a:cxn ang="T127">
                <a:pos x="T54" y="T55"/>
              </a:cxn>
              <a:cxn ang="T128">
                <a:pos x="T56" y="T57"/>
              </a:cxn>
              <a:cxn ang="T129">
                <a:pos x="T58" y="T59"/>
              </a:cxn>
              <a:cxn ang="T130">
                <a:pos x="T60" y="T61"/>
              </a:cxn>
              <a:cxn ang="T131">
                <a:pos x="T62" y="T63"/>
              </a:cxn>
              <a:cxn ang="T132">
                <a:pos x="T64" y="T65"/>
              </a:cxn>
              <a:cxn ang="T133">
                <a:pos x="T66" y="T67"/>
              </a:cxn>
              <a:cxn ang="T134">
                <a:pos x="T68" y="T69"/>
              </a:cxn>
              <a:cxn ang="T135">
                <a:pos x="T70" y="T71"/>
              </a:cxn>
              <a:cxn ang="T136">
                <a:pos x="T72" y="T73"/>
              </a:cxn>
              <a:cxn ang="T137">
                <a:pos x="T74" y="T75"/>
              </a:cxn>
              <a:cxn ang="T138">
                <a:pos x="T76" y="T77"/>
              </a:cxn>
              <a:cxn ang="T139">
                <a:pos x="T78" y="T79"/>
              </a:cxn>
              <a:cxn ang="T140">
                <a:pos x="T80" y="T81"/>
              </a:cxn>
              <a:cxn ang="T141">
                <a:pos x="T82" y="T83"/>
              </a:cxn>
              <a:cxn ang="T142">
                <a:pos x="T84" y="T85"/>
              </a:cxn>
              <a:cxn ang="T143">
                <a:pos x="T86" y="T87"/>
              </a:cxn>
              <a:cxn ang="T144">
                <a:pos x="T88" y="T89"/>
              </a:cxn>
              <a:cxn ang="T145">
                <a:pos x="T90" y="T91"/>
              </a:cxn>
              <a:cxn ang="T146">
                <a:pos x="T92" y="T93"/>
              </a:cxn>
              <a:cxn ang="T147">
                <a:pos x="T94" y="T95"/>
              </a:cxn>
              <a:cxn ang="T148">
                <a:pos x="T96" y="T97"/>
              </a:cxn>
              <a:cxn ang="T149">
                <a:pos x="T98" y="T99"/>
              </a:cxn>
            </a:cxnLst>
            <a:rect l="0" t="0" r="r" b="b"/>
            <a:pathLst>
              <a:path w="5026" h="5027">
                <a:moveTo>
                  <a:pt x="4113" y="0"/>
                </a:moveTo>
                <a:lnTo>
                  <a:pt x="914" y="0"/>
                </a:lnTo>
                <a:lnTo>
                  <a:pt x="867" y="1"/>
                </a:lnTo>
                <a:lnTo>
                  <a:pt x="821" y="5"/>
                </a:lnTo>
                <a:lnTo>
                  <a:pt x="775" y="11"/>
                </a:lnTo>
                <a:lnTo>
                  <a:pt x="730" y="19"/>
                </a:lnTo>
                <a:lnTo>
                  <a:pt x="686" y="29"/>
                </a:lnTo>
                <a:lnTo>
                  <a:pt x="642" y="42"/>
                </a:lnTo>
                <a:lnTo>
                  <a:pt x="599" y="56"/>
                </a:lnTo>
                <a:lnTo>
                  <a:pt x="558" y="72"/>
                </a:lnTo>
                <a:lnTo>
                  <a:pt x="518" y="90"/>
                </a:lnTo>
                <a:lnTo>
                  <a:pt x="478" y="111"/>
                </a:lnTo>
                <a:lnTo>
                  <a:pt x="440" y="133"/>
                </a:lnTo>
                <a:lnTo>
                  <a:pt x="404" y="156"/>
                </a:lnTo>
                <a:lnTo>
                  <a:pt x="368" y="182"/>
                </a:lnTo>
                <a:lnTo>
                  <a:pt x="333" y="209"/>
                </a:lnTo>
                <a:lnTo>
                  <a:pt x="300" y="238"/>
                </a:lnTo>
                <a:lnTo>
                  <a:pt x="268" y="268"/>
                </a:lnTo>
                <a:lnTo>
                  <a:pt x="238" y="300"/>
                </a:lnTo>
                <a:lnTo>
                  <a:pt x="209" y="333"/>
                </a:lnTo>
                <a:lnTo>
                  <a:pt x="181" y="368"/>
                </a:lnTo>
                <a:lnTo>
                  <a:pt x="156" y="404"/>
                </a:lnTo>
                <a:lnTo>
                  <a:pt x="133" y="440"/>
                </a:lnTo>
                <a:lnTo>
                  <a:pt x="111" y="478"/>
                </a:lnTo>
                <a:lnTo>
                  <a:pt x="90" y="518"/>
                </a:lnTo>
                <a:lnTo>
                  <a:pt x="72" y="558"/>
                </a:lnTo>
                <a:lnTo>
                  <a:pt x="56" y="599"/>
                </a:lnTo>
                <a:lnTo>
                  <a:pt x="42" y="642"/>
                </a:lnTo>
                <a:lnTo>
                  <a:pt x="29" y="686"/>
                </a:lnTo>
                <a:lnTo>
                  <a:pt x="19" y="730"/>
                </a:lnTo>
                <a:lnTo>
                  <a:pt x="11" y="775"/>
                </a:lnTo>
                <a:lnTo>
                  <a:pt x="5" y="821"/>
                </a:lnTo>
                <a:lnTo>
                  <a:pt x="1" y="867"/>
                </a:lnTo>
                <a:lnTo>
                  <a:pt x="0" y="914"/>
                </a:lnTo>
                <a:lnTo>
                  <a:pt x="0" y="4113"/>
                </a:lnTo>
                <a:lnTo>
                  <a:pt x="1" y="4160"/>
                </a:lnTo>
                <a:lnTo>
                  <a:pt x="5" y="4206"/>
                </a:lnTo>
                <a:lnTo>
                  <a:pt x="11" y="4252"/>
                </a:lnTo>
                <a:lnTo>
                  <a:pt x="19" y="4297"/>
                </a:lnTo>
                <a:lnTo>
                  <a:pt x="29" y="4341"/>
                </a:lnTo>
                <a:lnTo>
                  <a:pt x="42" y="4385"/>
                </a:lnTo>
                <a:lnTo>
                  <a:pt x="56" y="4427"/>
                </a:lnTo>
                <a:lnTo>
                  <a:pt x="72" y="4469"/>
                </a:lnTo>
                <a:lnTo>
                  <a:pt x="90" y="4509"/>
                </a:lnTo>
                <a:lnTo>
                  <a:pt x="111" y="4548"/>
                </a:lnTo>
                <a:lnTo>
                  <a:pt x="133" y="4588"/>
                </a:lnTo>
                <a:lnTo>
                  <a:pt x="156" y="4624"/>
                </a:lnTo>
                <a:lnTo>
                  <a:pt x="181" y="4660"/>
                </a:lnTo>
                <a:lnTo>
                  <a:pt x="209" y="4695"/>
                </a:lnTo>
                <a:lnTo>
                  <a:pt x="238" y="4728"/>
                </a:lnTo>
                <a:lnTo>
                  <a:pt x="268" y="4759"/>
                </a:lnTo>
                <a:lnTo>
                  <a:pt x="300" y="4789"/>
                </a:lnTo>
                <a:lnTo>
                  <a:pt x="333" y="4818"/>
                </a:lnTo>
                <a:lnTo>
                  <a:pt x="368" y="4846"/>
                </a:lnTo>
                <a:lnTo>
                  <a:pt x="404" y="4871"/>
                </a:lnTo>
                <a:lnTo>
                  <a:pt x="440" y="4895"/>
                </a:lnTo>
                <a:lnTo>
                  <a:pt x="478" y="4917"/>
                </a:lnTo>
                <a:lnTo>
                  <a:pt x="518" y="4937"/>
                </a:lnTo>
                <a:lnTo>
                  <a:pt x="558" y="4955"/>
                </a:lnTo>
                <a:lnTo>
                  <a:pt x="599" y="4971"/>
                </a:lnTo>
                <a:lnTo>
                  <a:pt x="642" y="4986"/>
                </a:lnTo>
                <a:lnTo>
                  <a:pt x="686" y="4999"/>
                </a:lnTo>
                <a:lnTo>
                  <a:pt x="730" y="5008"/>
                </a:lnTo>
                <a:lnTo>
                  <a:pt x="775" y="5016"/>
                </a:lnTo>
                <a:lnTo>
                  <a:pt x="821" y="5022"/>
                </a:lnTo>
                <a:lnTo>
                  <a:pt x="867" y="5025"/>
                </a:lnTo>
                <a:lnTo>
                  <a:pt x="914" y="5027"/>
                </a:lnTo>
                <a:lnTo>
                  <a:pt x="4113" y="5027"/>
                </a:lnTo>
                <a:lnTo>
                  <a:pt x="4160" y="5025"/>
                </a:lnTo>
                <a:lnTo>
                  <a:pt x="4206" y="5022"/>
                </a:lnTo>
                <a:lnTo>
                  <a:pt x="4252" y="5016"/>
                </a:lnTo>
                <a:lnTo>
                  <a:pt x="4297" y="5008"/>
                </a:lnTo>
                <a:lnTo>
                  <a:pt x="4342" y="4999"/>
                </a:lnTo>
                <a:lnTo>
                  <a:pt x="4384" y="4986"/>
                </a:lnTo>
                <a:lnTo>
                  <a:pt x="4427" y="4971"/>
                </a:lnTo>
                <a:lnTo>
                  <a:pt x="4469" y="4955"/>
                </a:lnTo>
                <a:lnTo>
                  <a:pt x="4509" y="4937"/>
                </a:lnTo>
                <a:lnTo>
                  <a:pt x="4548" y="4917"/>
                </a:lnTo>
                <a:lnTo>
                  <a:pt x="4587" y="4895"/>
                </a:lnTo>
                <a:lnTo>
                  <a:pt x="4624" y="4871"/>
                </a:lnTo>
                <a:lnTo>
                  <a:pt x="4660" y="4846"/>
                </a:lnTo>
                <a:lnTo>
                  <a:pt x="4694" y="4818"/>
                </a:lnTo>
                <a:lnTo>
                  <a:pt x="4728" y="4789"/>
                </a:lnTo>
                <a:lnTo>
                  <a:pt x="4759" y="4759"/>
                </a:lnTo>
                <a:lnTo>
                  <a:pt x="4789" y="4728"/>
                </a:lnTo>
                <a:lnTo>
                  <a:pt x="4818" y="4695"/>
                </a:lnTo>
                <a:lnTo>
                  <a:pt x="4845" y="4660"/>
                </a:lnTo>
                <a:lnTo>
                  <a:pt x="4871" y="4624"/>
                </a:lnTo>
                <a:lnTo>
                  <a:pt x="4895" y="4588"/>
                </a:lnTo>
                <a:lnTo>
                  <a:pt x="4917" y="4548"/>
                </a:lnTo>
                <a:lnTo>
                  <a:pt x="4936" y="4509"/>
                </a:lnTo>
                <a:lnTo>
                  <a:pt x="4955" y="4469"/>
                </a:lnTo>
                <a:lnTo>
                  <a:pt x="4971" y="4427"/>
                </a:lnTo>
                <a:lnTo>
                  <a:pt x="4986" y="4385"/>
                </a:lnTo>
                <a:lnTo>
                  <a:pt x="4997" y="4341"/>
                </a:lnTo>
                <a:lnTo>
                  <a:pt x="5008" y="4297"/>
                </a:lnTo>
                <a:lnTo>
                  <a:pt x="5016" y="4252"/>
                </a:lnTo>
                <a:lnTo>
                  <a:pt x="5022" y="4206"/>
                </a:lnTo>
                <a:lnTo>
                  <a:pt x="5025" y="4160"/>
                </a:lnTo>
                <a:lnTo>
                  <a:pt x="5026" y="4113"/>
                </a:lnTo>
                <a:lnTo>
                  <a:pt x="5026" y="914"/>
                </a:lnTo>
                <a:lnTo>
                  <a:pt x="5025" y="867"/>
                </a:lnTo>
                <a:lnTo>
                  <a:pt x="5022" y="821"/>
                </a:lnTo>
                <a:lnTo>
                  <a:pt x="5016" y="775"/>
                </a:lnTo>
                <a:lnTo>
                  <a:pt x="5008" y="730"/>
                </a:lnTo>
                <a:lnTo>
                  <a:pt x="4997" y="686"/>
                </a:lnTo>
                <a:lnTo>
                  <a:pt x="4986" y="642"/>
                </a:lnTo>
                <a:lnTo>
                  <a:pt x="4971" y="599"/>
                </a:lnTo>
                <a:lnTo>
                  <a:pt x="4955" y="558"/>
                </a:lnTo>
                <a:lnTo>
                  <a:pt x="4936" y="518"/>
                </a:lnTo>
                <a:lnTo>
                  <a:pt x="4917" y="478"/>
                </a:lnTo>
                <a:lnTo>
                  <a:pt x="4895" y="440"/>
                </a:lnTo>
                <a:lnTo>
                  <a:pt x="4871" y="404"/>
                </a:lnTo>
                <a:lnTo>
                  <a:pt x="4845" y="368"/>
                </a:lnTo>
                <a:lnTo>
                  <a:pt x="4818" y="333"/>
                </a:lnTo>
                <a:lnTo>
                  <a:pt x="4789" y="300"/>
                </a:lnTo>
                <a:lnTo>
                  <a:pt x="4759" y="268"/>
                </a:lnTo>
                <a:lnTo>
                  <a:pt x="4728" y="238"/>
                </a:lnTo>
                <a:lnTo>
                  <a:pt x="4694" y="209"/>
                </a:lnTo>
                <a:lnTo>
                  <a:pt x="4660" y="182"/>
                </a:lnTo>
                <a:lnTo>
                  <a:pt x="4624" y="156"/>
                </a:lnTo>
                <a:lnTo>
                  <a:pt x="4587" y="133"/>
                </a:lnTo>
                <a:lnTo>
                  <a:pt x="4548" y="111"/>
                </a:lnTo>
                <a:lnTo>
                  <a:pt x="4509" y="90"/>
                </a:lnTo>
                <a:lnTo>
                  <a:pt x="4469" y="72"/>
                </a:lnTo>
                <a:lnTo>
                  <a:pt x="4427" y="56"/>
                </a:lnTo>
                <a:lnTo>
                  <a:pt x="4384" y="42"/>
                </a:lnTo>
                <a:lnTo>
                  <a:pt x="4342" y="29"/>
                </a:lnTo>
                <a:lnTo>
                  <a:pt x="4297" y="19"/>
                </a:lnTo>
                <a:lnTo>
                  <a:pt x="4252" y="11"/>
                </a:lnTo>
                <a:lnTo>
                  <a:pt x="4206" y="5"/>
                </a:lnTo>
                <a:lnTo>
                  <a:pt x="4160" y="1"/>
                </a:lnTo>
                <a:lnTo>
                  <a:pt x="4113" y="0"/>
                </a:lnTo>
                <a:close/>
                <a:moveTo>
                  <a:pt x="4114" y="2971"/>
                </a:moveTo>
                <a:lnTo>
                  <a:pt x="2971" y="2971"/>
                </a:lnTo>
                <a:lnTo>
                  <a:pt x="2971" y="4114"/>
                </a:lnTo>
                <a:lnTo>
                  <a:pt x="2057" y="4114"/>
                </a:lnTo>
                <a:lnTo>
                  <a:pt x="2057" y="2971"/>
                </a:lnTo>
                <a:lnTo>
                  <a:pt x="914" y="2971"/>
                </a:lnTo>
                <a:lnTo>
                  <a:pt x="914" y="2057"/>
                </a:lnTo>
                <a:lnTo>
                  <a:pt x="2057" y="2057"/>
                </a:lnTo>
                <a:lnTo>
                  <a:pt x="2057" y="914"/>
                </a:lnTo>
                <a:lnTo>
                  <a:pt x="2971" y="914"/>
                </a:lnTo>
                <a:lnTo>
                  <a:pt x="2971" y="2057"/>
                </a:lnTo>
                <a:lnTo>
                  <a:pt x="4114" y="2057"/>
                </a:lnTo>
                <a:lnTo>
                  <a:pt x="4114" y="2971"/>
                </a:lnTo>
                <a:close/>
              </a:path>
            </a:pathLst>
          </a:custGeom>
          <a:solidFill>
            <a:srgbClr val="0E0BA4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/>
            <a:endParaRPr lang="zh-CN" altLang="en-US">
              <a:solidFill>
                <a:srgbClr val="0E0BA4"/>
              </a:solidFill>
            </a:endParaRPr>
          </a:p>
        </p:txBody>
      </p:sp>
      <p:sp>
        <p:nvSpPr>
          <p:cNvPr id="56" name="KSO_Shape"/>
          <p:cNvSpPr>
            <a:spLocks noChangeAspect="1"/>
          </p:cNvSpPr>
          <p:nvPr/>
        </p:nvSpPr>
        <p:spPr bwMode="auto">
          <a:xfrm>
            <a:off x="7734882" y="4243556"/>
            <a:ext cx="252421" cy="252000"/>
          </a:xfrm>
          <a:custGeom>
            <a:avLst/>
            <a:gdLst>
              <a:gd name="T0" fmla="*/ 346433 w 5026"/>
              <a:gd name="T1" fmla="*/ 0 h 5027"/>
              <a:gd name="T2" fmla="*/ 293748 w 5026"/>
              <a:gd name="T3" fmla="*/ 4164 h 5027"/>
              <a:gd name="T4" fmla="*/ 243337 w 5026"/>
              <a:gd name="T5" fmla="*/ 15897 h 5027"/>
              <a:gd name="T6" fmla="*/ 196337 w 5026"/>
              <a:gd name="T7" fmla="*/ 34065 h 5027"/>
              <a:gd name="T8" fmla="*/ 153128 w 5026"/>
              <a:gd name="T9" fmla="*/ 59046 h 5027"/>
              <a:gd name="T10" fmla="*/ 113709 w 5026"/>
              <a:gd name="T11" fmla="*/ 90083 h 5027"/>
              <a:gd name="T12" fmla="*/ 79217 w 5026"/>
              <a:gd name="T13" fmla="*/ 126041 h 5027"/>
              <a:gd name="T14" fmla="*/ 50411 w 5026"/>
              <a:gd name="T15" fmla="*/ 166541 h 5027"/>
              <a:gd name="T16" fmla="*/ 27290 w 5026"/>
              <a:gd name="T17" fmla="*/ 211204 h 5027"/>
              <a:gd name="T18" fmla="*/ 10992 w 5026"/>
              <a:gd name="T19" fmla="*/ 259652 h 5027"/>
              <a:gd name="T20" fmla="*/ 1895 w 5026"/>
              <a:gd name="T21" fmla="*/ 310750 h 5027"/>
              <a:gd name="T22" fmla="*/ 0 w 5026"/>
              <a:gd name="T23" fmla="*/ 1556777 h 5027"/>
              <a:gd name="T24" fmla="*/ 1895 w 5026"/>
              <a:gd name="T25" fmla="*/ 1591978 h 5027"/>
              <a:gd name="T26" fmla="*/ 10992 w 5026"/>
              <a:gd name="T27" fmla="*/ 1643076 h 5027"/>
              <a:gd name="T28" fmla="*/ 27290 w 5026"/>
              <a:gd name="T29" fmla="*/ 1691524 h 5027"/>
              <a:gd name="T30" fmla="*/ 50411 w 5026"/>
              <a:gd name="T31" fmla="*/ 1736566 h 5027"/>
              <a:gd name="T32" fmla="*/ 79217 w 5026"/>
              <a:gd name="T33" fmla="*/ 1777065 h 5027"/>
              <a:gd name="T34" fmla="*/ 113709 w 5026"/>
              <a:gd name="T35" fmla="*/ 1812645 h 5027"/>
              <a:gd name="T36" fmla="*/ 153128 w 5026"/>
              <a:gd name="T37" fmla="*/ 1843682 h 5027"/>
              <a:gd name="T38" fmla="*/ 196337 w 5026"/>
              <a:gd name="T39" fmla="*/ 1868663 h 5027"/>
              <a:gd name="T40" fmla="*/ 243337 w 5026"/>
              <a:gd name="T41" fmla="*/ 1887209 h 5027"/>
              <a:gd name="T42" fmla="*/ 293748 w 5026"/>
              <a:gd name="T43" fmla="*/ 1898564 h 5027"/>
              <a:gd name="T44" fmla="*/ 346433 w 5026"/>
              <a:gd name="T45" fmla="*/ 1902728 h 5027"/>
              <a:gd name="T46" fmla="*/ 1576761 w 5026"/>
              <a:gd name="T47" fmla="*/ 1901971 h 5027"/>
              <a:gd name="T48" fmla="*/ 1628688 w 5026"/>
              <a:gd name="T49" fmla="*/ 1895536 h 5027"/>
              <a:gd name="T50" fmla="*/ 1677962 w 5026"/>
              <a:gd name="T51" fmla="*/ 1881532 h 5027"/>
              <a:gd name="T52" fmla="*/ 1723824 w 5026"/>
              <a:gd name="T53" fmla="*/ 1861093 h 5027"/>
              <a:gd name="T54" fmla="*/ 1766275 w 5026"/>
              <a:gd name="T55" fmla="*/ 1834219 h 5027"/>
              <a:gd name="T56" fmla="*/ 1803799 w 5026"/>
              <a:gd name="T57" fmla="*/ 1801290 h 5027"/>
              <a:gd name="T58" fmla="*/ 1836396 w 5026"/>
              <a:gd name="T59" fmla="*/ 1763818 h 5027"/>
              <a:gd name="T60" fmla="*/ 1863686 w 5026"/>
              <a:gd name="T61" fmla="*/ 1721426 h 5027"/>
              <a:gd name="T62" fmla="*/ 1884153 w 5026"/>
              <a:gd name="T63" fmla="*/ 1675627 h 5027"/>
              <a:gd name="T64" fmla="*/ 1898177 w 5026"/>
              <a:gd name="T65" fmla="*/ 1626422 h 5027"/>
              <a:gd name="T66" fmla="*/ 1904621 w 5026"/>
              <a:gd name="T67" fmla="*/ 1574567 h 5027"/>
              <a:gd name="T68" fmla="*/ 1905000 w 5026"/>
              <a:gd name="T69" fmla="*/ 345951 h 5027"/>
              <a:gd name="T70" fmla="*/ 1901210 w 5026"/>
              <a:gd name="T71" fmla="*/ 293339 h 5027"/>
              <a:gd name="T72" fmla="*/ 1889839 w 5026"/>
              <a:gd name="T73" fmla="*/ 242998 h 5027"/>
              <a:gd name="T74" fmla="*/ 1870887 w 5026"/>
              <a:gd name="T75" fmla="*/ 196064 h 5027"/>
              <a:gd name="T76" fmla="*/ 1846250 w 5026"/>
              <a:gd name="T77" fmla="*/ 152915 h 5027"/>
              <a:gd name="T78" fmla="*/ 1815170 w 5026"/>
              <a:gd name="T79" fmla="*/ 113551 h 5027"/>
              <a:gd name="T80" fmla="*/ 1779162 w 5026"/>
              <a:gd name="T81" fmla="*/ 79107 h 5027"/>
              <a:gd name="T82" fmla="*/ 1738606 w 5026"/>
              <a:gd name="T83" fmla="*/ 50341 h 5027"/>
              <a:gd name="T84" fmla="*/ 1693881 w 5026"/>
              <a:gd name="T85" fmla="*/ 27252 h 5027"/>
              <a:gd name="T86" fmla="*/ 1645744 w 5026"/>
              <a:gd name="T87" fmla="*/ 10977 h 5027"/>
              <a:gd name="T88" fmla="*/ 1594196 w 5026"/>
              <a:gd name="T89" fmla="*/ 1893 h 5027"/>
              <a:gd name="T90" fmla="*/ 1559326 w 5026"/>
              <a:gd name="T91" fmla="*/ 1124529 h 5027"/>
              <a:gd name="T92" fmla="*/ 779663 w 5026"/>
              <a:gd name="T93" fmla="*/ 1557156 h 5027"/>
              <a:gd name="T94" fmla="*/ 346433 w 5026"/>
              <a:gd name="T95" fmla="*/ 778578 h 5027"/>
              <a:gd name="T96" fmla="*/ 1126095 w 5026"/>
              <a:gd name="T97" fmla="*/ 345951 h 5027"/>
              <a:gd name="T98" fmla="*/ 1559326 w 5026"/>
              <a:gd name="T99" fmla="*/ 1124529 h 5027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</a:gdLst>
            <a:ahLst/>
            <a:cxnLst>
              <a:cxn ang="T100">
                <a:pos x="T0" y="T1"/>
              </a:cxn>
              <a:cxn ang="T101">
                <a:pos x="T2" y="T3"/>
              </a:cxn>
              <a:cxn ang="T102">
                <a:pos x="T4" y="T5"/>
              </a:cxn>
              <a:cxn ang="T103">
                <a:pos x="T6" y="T7"/>
              </a:cxn>
              <a:cxn ang="T104">
                <a:pos x="T8" y="T9"/>
              </a:cxn>
              <a:cxn ang="T105">
                <a:pos x="T10" y="T11"/>
              </a:cxn>
              <a:cxn ang="T106">
                <a:pos x="T12" y="T13"/>
              </a:cxn>
              <a:cxn ang="T107">
                <a:pos x="T14" y="T15"/>
              </a:cxn>
              <a:cxn ang="T108">
                <a:pos x="T16" y="T17"/>
              </a:cxn>
              <a:cxn ang="T109">
                <a:pos x="T18" y="T19"/>
              </a:cxn>
              <a:cxn ang="T110">
                <a:pos x="T20" y="T21"/>
              </a:cxn>
              <a:cxn ang="T111">
                <a:pos x="T22" y="T23"/>
              </a:cxn>
              <a:cxn ang="T112">
                <a:pos x="T24" y="T25"/>
              </a:cxn>
              <a:cxn ang="T113">
                <a:pos x="T26" y="T27"/>
              </a:cxn>
              <a:cxn ang="T114">
                <a:pos x="T28" y="T29"/>
              </a:cxn>
              <a:cxn ang="T115">
                <a:pos x="T30" y="T31"/>
              </a:cxn>
              <a:cxn ang="T116">
                <a:pos x="T32" y="T33"/>
              </a:cxn>
              <a:cxn ang="T117">
                <a:pos x="T34" y="T35"/>
              </a:cxn>
              <a:cxn ang="T118">
                <a:pos x="T36" y="T37"/>
              </a:cxn>
              <a:cxn ang="T119">
                <a:pos x="T38" y="T39"/>
              </a:cxn>
              <a:cxn ang="T120">
                <a:pos x="T40" y="T41"/>
              </a:cxn>
              <a:cxn ang="T121">
                <a:pos x="T42" y="T43"/>
              </a:cxn>
              <a:cxn ang="T122">
                <a:pos x="T44" y="T45"/>
              </a:cxn>
              <a:cxn ang="T123">
                <a:pos x="T46" y="T47"/>
              </a:cxn>
              <a:cxn ang="T124">
                <a:pos x="T48" y="T49"/>
              </a:cxn>
              <a:cxn ang="T125">
                <a:pos x="T50" y="T51"/>
              </a:cxn>
              <a:cxn ang="T126">
                <a:pos x="T52" y="T53"/>
              </a:cxn>
              <a:cxn ang="T127">
                <a:pos x="T54" y="T55"/>
              </a:cxn>
              <a:cxn ang="T128">
                <a:pos x="T56" y="T57"/>
              </a:cxn>
              <a:cxn ang="T129">
                <a:pos x="T58" y="T59"/>
              </a:cxn>
              <a:cxn ang="T130">
                <a:pos x="T60" y="T61"/>
              </a:cxn>
              <a:cxn ang="T131">
                <a:pos x="T62" y="T63"/>
              </a:cxn>
              <a:cxn ang="T132">
                <a:pos x="T64" y="T65"/>
              </a:cxn>
              <a:cxn ang="T133">
                <a:pos x="T66" y="T67"/>
              </a:cxn>
              <a:cxn ang="T134">
                <a:pos x="T68" y="T69"/>
              </a:cxn>
              <a:cxn ang="T135">
                <a:pos x="T70" y="T71"/>
              </a:cxn>
              <a:cxn ang="T136">
                <a:pos x="T72" y="T73"/>
              </a:cxn>
              <a:cxn ang="T137">
                <a:pos x="T74" y="T75"/>
              </a:cxn>
              <a:cxn ang="T138">
                <a:pos x="T76" y="T77"/>
              </a:cxn>
              <a:cxn ang="T139">
                <a:pos x="T78" y="T79"/>
              </a:cxn>
              <a:cxn ang="T140">
                <a:pos x="T80" y="T81"/>
              </a:cxn>
              <a:cxn ang="T141">
                <a:pos x="T82" y="T83"/>
              </a:cxn>
              <a:cxn ang="T142">
                <a:pos x="T84" y="T85"/>
              </a:cxn>
              <a:cxn ang="T143">
                <a:pos x="T86" y="T87"/>
              </a:cxn>
              <a:cxn ang="T144">
                <a:pos x="T88" y="T89"/>
              </a:cxn>
              <a:cxn ang="T145">
                <a:pos x="T90" y="T91"/>
              </a:cxn>
              <a:cxn ang="T146">
                <a:pos x="T92" y="T93"/>
              </a:cxn>
              <a:cxn ang="T147">
                <a:pos x="T94" y="T95"/>
              </a:cxn>
              <a:cxn ang="T148">
                <a:pos x="T96" y="T97"/>
              </a:cxn>
              <a:cxn ang="T149">
                <a:pos x="T98" y="T99"/>
              </a:cxn>
            </a:cxnLst>
            <a:rect l="0" t="0" r="r" b="b"/>
            <a:pathLst>
              <a:path w="5026" h="5027">
                <a:moveTo>
                  <a:pt x="4113" y="0"/>
                </a:moveTo>
                <a:lnTo>
                  <a:pt x="914" y="0"/>
                </a:lnTo>
                <a:lnTo>
                  <a:pt x="867" y="1"/>
                </a:lnTo>
                <a:lnTo>
                  <a:pt x="821" y="5"/>
                </a:lnTo>
                <a:lnTo>
                  <a:pt x="775" y="11"/>
                </a:lnTo>
                <a:lnTo>
                  <a:pt x="730" y="19"/>
                </a:lnTo>
                <a:lnTo>
                  <a:pt x="686" y="29"/>
                </a:lnTo>
                <a:lnTo>
                  <a:pt x="642" y="42"/>
                </a:lnTo>
                <a:lnTo>
                  <a:pt x="599" y="56"/>
                </a:lnTo>
                <a:lnTo>
                  <a:pt x="558" y="72"/>
                </a:lnTo>
                <a:lnTo>
                  <a:pt x="518" y="90"/>
                </a:lnTo>
                <a:lnTo>
                  <a:pt x="478" y="111"/>
                </a:lnTo>
                <a:lnTo>
                  <a:pt x="440" y="133"/>
                </a:lnTo>
                <a:lnTo>
                  <a:pt x="404" y="156"/>
                </a:lnTo>
                <a:lnTo>
                  <a:pt x="368" y="182"/>
                </a:lnTo>
                <a:lnTo>
                  <a:pt x="333" y="209"/>
                </a:lnTo>
                <a:lnTo>
                  <a:pt x="300" y="238"/>
                </a:lnTo>
                <a:lnTo>
                  <a:pt x="268" y="268"/>
                </a:lnTo>
                <a:lnTo>
                  <a:pt x="238" y="300"/>
                </a:lnTo>
                <a:lnTo>
                  <a:pt x="209" y="333"/>
                </a:lnTo>
                <a:lnTo>
                  <a:pt x="181" y="368"/>
                </a:lnTo>
                <a:lnTo>
                  <a:pt x="156" y="404"/>
                </a:lnTo>
                <a:lnTo>
                  <a:pt x="133" y="440"/>
                </a:lnTo>
                <a:lnTo>
                  <a:pt x="111" y="478"/>
                </a:lnTo>
                <a:lnTo>
                  <a:pt x="90" y="518"/>
                </a:lnTo>
                <a:lnTo>
                  <a:pt x="72" y="558"/>
                </a:lnTo>
                <a:lnTo>
                  <a:pt x="56" y="599"/>
                </a:lnTo>
                <a:lnTo>
                  <a:pt x="42" y="642"/>
                </a:lnTo>
                <a:lnTo>
                  <a:pt x="29" y="686"/>
                </a:lnTo>
                <a:lnTo>
                  <a:pt x="19" y="730"/>
                </a:lnTo>
                <a:lnTo>
                  <a:pt x="11" y="775"/>
                </a:lnTo>
                <a:lnTo>
                  <a:pt x="5" y="821"/>
                </a:lnTo>
                <a:lnTo>
                  <a:pt x="1" y="867"/>
                </a:lnTo>
                <a:lnTo>
                  <a:pt x="0" y="914"/>
                </a:lnTo>
                <a:lnTo>
                  <a:pt x="0" y="4113"/>
                </a:lnTo>
                <a:lnTo>
                  <a:pt x="1" y="4160"/>
                </a:lnTo>
                <a:lnTo>
                  <a:pt x="5" y="4206"/>
                </a:lnTo>
                <a:lnTo>
                  <a:pt x="11" y="4252"/>
                </a:lnTo>
                <a:lnTo>
                  <a:pt x="19" y="4297"/>
                </a:lnTo>
                <a:lnTo>
                  <a:pt x="29" y="4341"/>
                </a:lnTo>
                <a:lnTo>
                  <a:pt x="42" y="4385"/>
                </a:lnTo>
                <a:lnTo>
                  <a:pt x="56" y="4427"/>
                </a:lnTo>
                <a:lnTo>
                  <a:pt x="72" y="4469"/>
                </a:lnTo>
                <a:lnTo>
                  <a:pt x="90" y="4509"/>
                </a:lnTo>
                <a:lnTo>
                  <a:pt x="111" y="4548"/>
                </a:lnTo>
                <a:lnTo>
                  <a:pt x="133" y="4588"/>
                </a:lnTo>
                <a:lnTo>
                  <a:pt x="156" y="4624"/>
                </a:lnTo>
                <a:lnTo>
                  <a:pt x="181" y="4660"/>
                </a:lnTo>
                <a:lnTo>
                  <a:pt x="209" y="4695"/>
                </a:lnTo>
                <a:lnTo>
                  <a:pt x="238" y="4728"/>
                </a:lnTo>
                <a:lnTo>
                  <a:pt x="268" y="4759"/>
                </a:lnTo>
                <a:lnTo>
                  <a:pt x="300" y="4789"/>
                </a:lnTo>
                <a:lnTo>
                  <a:pt x="333" y="4818"/>
                </a:lnTo>
                <a:lnTo>
                  <a:pt x="368" y="4846"/>
                </a:lnTo>
                <a:lnTo>
                  <a:pt x="404" y="4871"/>
                </a:lnTo>
                <a:lnTo>
                  <a:pt x="440" y="4895"/>
                </a:lnTo>
                <a:lnTo>
                  <a:pt x="478" y="4917"/>
                </a:lnTo>
                <a:lnTo>
                  <a:pt x="518" y="4937"/>
                </a:lnTo>
                <a:lnTo>
                  <a:pt x="558" y="4955"/>
                </a:lnTo>
                <a:lnTo>
                  <a:pt x="599" y="4971"/>
                </a:lnTo>
                <a:lnTo>
                  <a:pt x="642" y="4986"/>
                </a:lnTo>
                <a:lnTo>
                  <a:pt x="686" y="4999"/>
                </a:lnTo>
                <a:lnTo>
                  <a:pt x="730" y="5008"/>
                </a:lnTo>
                <a:lnTo>
                  <a:pt x="775" y="5016"/>
                </a:lnTo>
                <a:lnTo>
                  <a:pt x="821" y="5022"/>
                </a:lnTo>
                <a:lnTo>
                  <a:pt x="867" y="5025"/>
                </a:lnTo>
                <a:lnTo>
                  <a:pt x="914" y="5027"/>
                </a:lnTo>
                <a:lnTo>
                  <a:pt x="4113" y="5027"/>
                </a:lnTo>
                <a:lnTo>
                  <a:pt x="4160" y="5025"/>
                </a:lnTo>
                <a:lnTo>
                  <a:pt x="4206" y="5022"/>
                </a:lnTo>
                <a:lnTo>
                  <a:pt x="4252" y="5016"/>
                </a:lnTo>
                <a:lnTo>
                  <a:pt x="4297" y="5008"/>
                </a:lnTo>
                <a:lnTo>
                  <a:pt x="4342" y="4999"/>
                </a:lnTo>
                <a:lnTo>
                  <a:pt x="4384" y="4986"/>
                </a:lnTo>
                <a:lnTo>
                  <a:pt x="4427" y="4971"/>
                </a:lnTo>
                <a:lnTo>
                  <a:pt x="4469" y="4955"/>
                </a:lnTo>
                <a:lnTo>
                  <a:pt x="4509" y="4937"/>
                </a:lnTo>
                <a:lnTo>
                  <a:pt x="4548" y="4917"/>
                </a:lnTo>
                <a:lnTo>
                  <a:pt x="4587" y="4895"/>
                </a:lnTo>
                <a:lnTo>
                  <a:pt x="4624" y="4871"/>
                </a:lnTo>
                <a:lnTo>
                  <a:pt x="4660" y="4846"/>
                </a:lnTo>
                <a:lnTo>
                  <a:pt x="4694" y="4818"/>
                </a:lnTo>
                <a:lnTo>
                  <a:pt x="4728" y="4789"/>
                </a:lnTo>
                <a:lnTo>
                  <a:pt x="4759" y="4759"/>
                </a:lnTo>
                <a:lnTo>
                  <a:pt x="4789" y="4728"/>
                </a:lnTo>
                <a:lnTo>
                  <a:pt x="4818" y="4695"/>
                </a:lnTo>
                <a:lnTo>
                  <a:pt x="4845" y="4660"/>
                </a:lnTo>
                <a:lnTo>
                  <a:pt x="4871" y="4624"/>
                </a:lnTo>
                <a:lnTo>
                  <a:pt x="4895" y="4588"/>
                </a:lnTo>
                <a:lnTo>
                  <a:pt x="4917" y="4548"/>
                </a:lnTo>
                <a:lnTo>
                  <a:pt x="4936" y="4509"/>
                </a:lnTo>
                <a:lnTo>
                  <a:pt x="4955" y="4469"/>
                </a:lnTo>
                <a:lnTo>
                  <a:pt x="4971" y="4427"/>
                </a:lnTo>
                <a:lnTo>
                  <a:pt x="4986" y="4385"/>
                </a:lnTo>
                <a:lnTo>
                  <a:pt x="4997" y="4341"/>
                </a:lnTo>
                <a:lnTo>
                  <a:pt x="5008" y="4297"/>
                </a:lnTo>
                <a:lnTo>
                  <a:pt x="5016" y="4252"/>
                </a:lnTo>
                <a:lnTo>
                  <a:pt x="5022" y="4206"/>
                </a:lnTo>
                <a:lnTo>
                  <a:pt x="5025" y="4160"/>
                </a:lnTo>
                <a:lnTo>
                  <a:pt x="5026" y="4113"/>
                </a:lnTo>
                <a:lnTo>
                  <a:pt x="5026" y="914"/>
                </a:lnTo>
                <a:lnTo>
                  <a:pt x="5025" y="867"/>
                </a:lnTo>
                <a:lnTo>
                  <a:pt x="5022" y="821"/>
                </a:lnTo>
                <a:lnTo>
                  <a:pt x="5016" y="775"/>
                </a:lnTo>
                <a:lnTo>
                  <a:pt x="5008" y="730"/>
                </a:lnTo>
                <a:lnTo>
                  <a:pt x="4997" y="686"/>
                </a:lnTo>
                <a:lnTo>
                  <a:pt x="4986" y="642"/>
                </a:lnTo>
                <a:lnTo>
                  <a:pt x="4971" y="599"/>
                </a:lnTo>
                <a:lnTo>
                  <a:pt x="4955" y="558"/>
                </a:lnTo>
                <a:lnTo>
                  <a:pt x="4936" y="518"/>
                </a:lnTo>
                <a:lnTo>
                  <a:pt x="4917" y="478"/>
                </a:lnTo>
                <a:lnTo>
                  <a:pt x="4895" y="440"/>
                </a:lnTo>
                <a:lnTo>
                  <a:pt x="4871" y="404"/>
                </a:lnTo>
                <a:lnTo>
                  <a:pt x="4845" y="368"/>
                </a:lnTo>
                <a:lnTo>
                  <a:pt x="4818" y="333"/>
                </a:lnTo>
                <a:lnTo>
                  <a:pt x="4789" y="300"/>
                </a:lnTo>
                <a:lnTo>
                  <a:pt x="4759" y="268"/>
                </a:lnTo>
                <a:lnTo>
                  <a:pt x="4728" y="238"/>
                </a:lnTo>
                <a:lnTo>
                  <a:pt x="4694" y="209"/>
                </a:lnTo>
                <a:lnTo>
                  <a:pt x="4660" y="182"/>
                </a:lnTo>
                <a:lnTo>
                  <a:pt x="4624" y="156"/>
                </a:lnTo>
                <a:lnTo>
                  <a:pt x="4587" y="133"/>
                </a:lnTo>
                <a:lnTo>
                  <a:pt x="4548" y="111"/>
                </a:lnTo>
                <a:lnTo>
                  <a:pt x="4509" y="90"/>
                </a:lnTo>
                <a:lnTo>
                  <a:pt x="4469" y="72"/>
                </a:lnTo>
                <a:lnTo>
                  <a:pt x="4427" y="56"/>
                </a:lnTo>
                <a:lnTo>
                  <a:pt x="4384" y="42"/>
                </a:lnTo>
                <a:lnTo>
                  <a:pt x="4342" y="29"/>
                </a:lnTo>
                <a:lnTo>
                  <a:pt x="4297" y="19"/>
                </a:lnTo>
                <a:lnTo>
                  <a:pt x="4252" y="11"/>
                </a:lnTo>
                <a:lnTo>
                  <a:pt x="4206" y="5"/>
                </a:lnTo>
                <a:lnTo>
                  <a:pt x="4160" y="1"/>
                </a:lnTo>
                <a:lnTo>
                  <a:pt x="4113" y="0"/>
                </a:lnTo>
                <a:close/>
                <a:moveTo>
                  <a:pt x="4114" y="2971"/>
                </a:moveTo>
                <a:lnTo>
                  <a:pt x="2971" y="2971"/>
                </a:lnTo>
                <a:lnTo>
                  <a:pt x="2971" y="4114"/>
                </a:lnTo>
                <a:lnTo>
                  <a:pt x="2057" y="4114"/>
                </a:lnTo>
                <a:lnTo>
                  <a:pt x="2057" y="2971"/>
                </a:lnTo>
                <a:lnTo>
                  <a:pt x="914" y="2971"/>
                </a:lnTo>
                <a:lnTo>
                  <a:pt x="914" y="2057"/>
                </a:lnTo>
                <a:lnTo>
                  <a:pt x="2057" y="2057"/>
                </a:lnTo>
                <a:lnTo>
                  <a:pt x="2057" y="914"/>
                </a:lnTo>
                <a:lnTo>
                  <a:pt x="2971" y="914"/>
                </a:lnTo>
                <a:lnTo>
                  <a:pt x="2971" y="2057"/>
                </a:lnTo>
                <a:lnTo>
                  <a:pt x="4114" y="2057"/>
                </a:lnTo>
                <a:lnTo>
                  <a:pt x="4114" y="2971"/>
                </a:lnTo>
                <a:close/>
              </a:path>
            </a:pathLst>
          </a:custGeom>
          <a:solidFill>
            <a:srgbClr val="0E0BA4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/>
            <a:endParaRPr lang="zh-CN" altLang="en-US">
              <a:solidFill>
                <a:srgbClr val="0E0BA4"/>
              </a:solidFill>
            </a:endParaRPr>
          </a:p>
        </p:txBody>
      </p:sp>
      <p:sp>
        <p:nvSpPr>
          <p:cNvPr id="57" name="TextBox 7"/>
          <p:cNvSpPr txBox="1"/>
          <p:nvPr/>
        </p:nvSpPr>
        <p:spPr>
          <a:xfrm>
            <a:off x="6124368" y="3685215"/>
            <a:ext cx="1610514" cy="314960"/>
          </a:xfrm>
          <a:prstGeom prst="rect">
            <a:avLst/>
          </a:prstGeom>
          <a:noFill/>
        </p:spPr>
        <p:txBody>
          <a:bodyPr wrap="square" lIns="38567" tIns="19283" rIns="38567" bIns="19283" rtlCol="0">
            <a:spAutoFit/>
          </a:bodyPr>
          <a:lstStyle>
            <a:defPPr>
              <a:defRPr lang="zh-CN"/>
            </a:defPPr>
            <a:lvl1pPr>
              <a:defRPr sz="5000" b="1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r>
              <a:rPr lang="zh-CN" altLang="en-US" sz="1800" b="0" spc="225" dirty="0">
                <a:solidFill>
                  <a:srgbClr val="0E0BA4"/>
                </a:solidFill>
                <a:latin typeface="微软雅黑" panose="020B0503020204020204" charset="-122"/>
                <a:ea typeface="微软雅黑" panose="020B0503020204020204" charset="-122"/>
              </a:rPr>
              <a:t>系统管理</a:t>
            </a:r>
            <a:endParaRPr lang="zh-CN" altLang="en-US" sz="1800" b="0" spc="225" dirty="0">
              <a:solidFill>
                <a:srgbClr val="0E0BA4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8" name="TextBox 7"/>
          <p:cNvSpPr txBox="1"/>
          <p:nvPr/>
        </p:nvSpPr>
        <p:spPr>
          <a:xfrm>
            <a:off x="6124367" y="4211585"/>
            <a:ext cx="1610513" cy="314960"/>
          </a:xfrm>
          <a:prstGeom prst="rect">
            <a:avLst/>
          </a:prstGeom>
          <a:noFill/>
        </p:spPr>
        <p:txBody>
          <a:bodyPr wrap="square" lIns="38567" tIns="19283" rIns="38567" bIns="19283" rtlCol="0">
            <a:spAutoFit/>
          </a:bodyPr>
          <a:lstStyle>
            <a:defPPr>
              <a:defRPr lang="zh-CN"/>
            </a:defPPr>
            <a:lvl1pPr>
              <a:defRPr sz="5000" b="1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r>
              <a:rPr lang="zh-CN" altLang="en-US" sz="1800" b="0" spc="225" dirty="0">
                <a:solidFill>
                  <a:srgbClr val="0E0BA4"/>
                </a:solidFill>
                <a:latin typeface="微软雅黑" panose="020B0503020204020204" charset="-122"/>
                <a:ea typeface="微软雅黑" panose="020B0503020204020204" charset="-122"/>
              </a:rPr>
              <a:t>应用管理</a:t>
            </a:r>
            <a:endParaRPr lang="zh-CN" altLang="en-US" sz="1800" b="0" spc="225" dirty="0">
              <a:solidFill>
                <a:srgbClr val="0E0BA4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9" name="TextBox 7"/>
          <p:cNvSpPr txBox="1"/>
          <p:nvPr/>
        </p:nvSpPr>
        <p:spPr>
          <a:xfrm>
            <a:off x="8070891" y="3685215"/>
            <a:ext cx="2172703" cy="314960"/>
          </a:xfrm>
          <a:prstGeom prst="rect">
            <a:avLst/>
          </a:prstGeom>
          <a:noFill/>
        </p:spPr>
        <p:txBody>
          <a:bodyPr wrap="square" lIns="38567" tIns="19283" rIns="38567" bIns="19283" rtlCol="0">
            <a:spAutoFit/>
          </a:bodyPr>
          <a:lstStyle>
            <a:defPPr>
              <a:defRPr lang="zh-CN"/>
            </a:defPPr>
            <a:lvl1pPr>
              <a:defRPr sz="5000" b="1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r>
              <a:rPr lang="zh-CN" altLang="en-US" sz="1800" b="0" spc="225" dirty="0">
                <a:solidFill>
                  <a:srgbClr val="0E0BA4"/>
                </a:solidFill>
                <a:latin typeface="微软雅黑" panose="020B0503020204020204" charset="-122"/>
                <a:ea typeface="微软雅黑" panose="020B0503020204020204" charset="-122"/>
              </a:rPr>
              <a:t>知识库管理</a:t>
            </a:r>
            <a:endParaRPr lang="zh-CN" altLang="en-US" sz="1800" b="0" spc="225" dirty="0">
              <a:solidFill>
                <a:srgbClr val="0E0BA4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0" name="TextBox 7"/>
          <p:cNvSpPr txBox="1"/>
          <p:nvPr/>
        </p:nvSpPr>
        <p:spPr>
          <a:xfrm>
            <a:off x="8070892" y="4211585"/>
            <a:ext cx="2172702" cy="314960"/>
          </a:xfrm>
          <a:prstGeom prst="rect">
            <a:avLst/>
          </a:prstGeom>
          <a:noFill/>
        </p:spPr>
        <p:txBody>
          <a:bodyPr wrap="square" lIns="38567" tIns="19283" rIns="38567" bIns="19283" rtlCol="0">
            <a:spAutoFit/>
          </a:bodyPr>
          <a:lstStyle>
            <a:defPPr>
              <a:defRPr lang="zh-CN"/>
            </a:defPPr>
            <a:lvl1pPr>
              <a:defRPr sz="5000" b="1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r>
              <a:rPr lang="zh-CN" altLang="en-US" sz="1800" b="0" spc="225" dirty="0">
                <a:solidFill>
                  <a:srgbClr val="0E0BA4"/>
                </a:solidFill>
                <a:latin typeface="微软雅黑" panose="020B0503020204020204" charset="-122"/>
                <a:ea typeface="微软雅黑" panose="020B0503020204020204" charset="-122"/>
              </a:rPr>
              <a:t>函数库管理</a:t>
            </a:r>
            <a:endParaRPr lang="zh-CN" altLang="en-US" sz="1800" b="0" spc="225" dirty="0">
              <a:solidFill>
                <a:srgbClr val="0E0BA4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61" name="直接连接符 28"/>
          <p:cNvCxnSpPr/>
          <p:nvPr/>
        </p:nvCxnSpPr>
        <p:spPr>
          <a:xfrm>
            <a:off x="5794957" y="3506755"/>
            <a:ext cx="335374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533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2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3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75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250"/>
                            </p:stCondLst>
                            <p:childTnLst>
                              <p:par>
                                <p:cTn id="21" presetID="2" presetClass="entr" presetSubtype="6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6" decel="5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6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6" decel="5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7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25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 bldLvl="0" animBg="1"/>
      <p:bldP spid="54" grpId="0" bldLvl="0" animBg="1"/>
      <p:bldP spid="55" grpId="0" bldLvl="0" animBg="1"/>
      <p:bldP spid="56" grpId="0" bldLvl="0" animBg="1"/>
      <p:bldP spid="57" grpId="0"/>
      <p:bldP spid="58" grpId="0"/>
      <p:bldP spid="59" grpId="0"/>
      <p:bldP spid="60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534670" y="628650"/>
            <a:ext cx="9429750" cy="706755"/>
          </a:xfrm>
          <a:noFill/>
        </p:spPr>
        <p:txBody>
          <a:bodyPr vert="horz" lIns="91440" tIns="45720" rIns="91440" bIns="45720" rtlCol="0" anchor="ctr">
            <a:normAutofit/>
          </a:bodyPr>
          <a:p>
            <a:pPr algn="l">
              <a:buClrTx/>
              <a:buSzTx/>
              <a:buFontTx/>
            </a:pPr>
            <a:r>
              <a:rPr lang="en-US" altLang="zh-CN" sz="3200" dirty="0">
                <a:latin typeface="阿里巴巴普惠体 3.0 105 Heavy" panose="00020600040101010101" pitchFamily="18" charset="-122"/>
                <a:ea typeface="阿里巴巴普惠体 3.0 105 Heavy" panose="00020600040101010101" pitchFamily="18" charset="-122"/>
                <a:cs typeface="阿里巴巴普惠体 3.0 105 Heavy" panose="00020600040101010101" pitchFamily="18" charset="-122"/>
              </a:rPr>
              <a:t>1、安装MaxKB插件</a:t>
            </a:r>
            <a:endParaRPr lang="en-US" altLang="zh-CN" sz="3200" dirty="0">
              <a:latin typeface="阿里巴巴普惠体 3.0 105 Heavy" panose="00020600040101010101" pitchFamily="18" charset="-122"/>
              <a:ea typeface="阿里巴巴普惠体 3.0 105 Heavy" panose="00020600040101010101" pitchFamily="18" charset="-122"/>
              <a:cs typeface="阿里巴巴普惠体 3.0 105 Heavy" panose="00020600040101010101" pitchFamily="18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34670" y="1590675"/>
            <a:ext cx="10372725" cy="3162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zh-CN" altLang="en-US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进入</a:t>
            </a:r>
            <a:r>
              <a:rPr lang="en-US" altLang="zh-CN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Halo</a:t>
            </a:r>
            <a:r>
              <a:rPr lang="zh-CN" altLang="en-US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后台，【插件】</a:t>
            </a:r>
            <a:r>
              <a:rPr lang="en-US" altLang="zh-CN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-&gt;</a:t>
            </a:r>
            <a:r>
              <a:rPr lang="zh-CN" altLang="en-US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【安装】</a:t>
            </a:r>
            <a:r>
              <a:rPr lang="en-US" altLang="zh-CN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-&gt;</a:t>
            </a:r>
            <a:r>
              <a:rPr lang="zh-CN" altLang="en-US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找到</a:t>
            </a:r>
            <a:r>
              <a:rPr lang="en-US" altLang="zh-CN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MaxKB</a:t>
            </a:r>
            <a:r>
              <a:rPr lang="zh-CN" altLang="en-US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小助手，点击安装。</a:t>
            </a:r>
            <a:endParaRPr lang="zh-CN" altLang="en-US"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pPr algn="ctr"/>
            <a:endParaRPr lang="zh-CN" altLang="en-US"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6725" y="2748915"/>
            <a:ext cx="6217285" cy="2950210"/>
          </a:xfrm>
          <a:prstGeom prst="rect">
            <a:avLst/>
          </a:prstGeom>
          <a:effectLst>
            <a:outerShdw blurRad="2286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7100" y="2336800"/>
            <a:ext cx="4352290" cy="4163060"/>
          </a:xfrm>
          <a:prstGeom prst="rect">
            <a:avLst/>
          </a:prstGeom>
          <a:effectLst>
            <a:outerShdw blurRad="2286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22390" y="1426845"/>
            <a:ext cx="5214620" cy="2646045"/>
          </a:xfrm>
          <a:prstGeom prst="rect">
            <a:avLst/>
          </a:prstGeom>
          <a:effectLst>
            <a:outerShdw blurRad="2286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670" y="1426845"/>
            <a:ext cx="5575300" cy="2646045"/>
          </a:xfrm>
          <a:prstGeom prst="rect">
            <a:avLst/>
          </a:prstGeom>
          <a:effectLst>
            <a:outerShdw blurRad="2286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标题 4"/>
          <p:cNvSpPr>
            <a:spLocks noGrp="1"/>
          </p:cNvSpPr>
          <p:nvPr>
            <p:ph type="title" idx="4294967295"/>
          </p:nvPr>
        </p:nvSpPr>
        <p:spPr>
          <a:xfrm>
            <a:off x="534670" y="628650"/>
            <a:ext cx="9429750" cy="706755"/>
          </a:xfrm>
          <a:noFill/>
        </p:spPr>
        <p:txBody>
          <a:bodyPr vert="horz" lIns="91440" tIns="45720" rIns="91440" bIns="45720" rtlCol="0" anchor="ctr">
            <a:normAutofit/>
          </a:bodyPr>
          <a:p>
            <a:pPr algn="l">
              <a:buClrTx/>
              <a:buSzTx/>
              <a:buFontTx/>
            </a:pPr>
            <a:r>
              <a:rPr lang="en-US" altLang="zh-CN" sz="3200" dirty="0">
                <a:latin typeface="阿里巴巴普惠体 3.0 105 Heavy" panose="00020600040101010101" pitchFamily="18" charset="-122"/>
                <a:ea typeface="阿里巴巴普惠体 3.0 105 Heavy" panose="00020600040101010101" pitchFamily="18" charset="-122"/>
                <a:cs typeface="阿里巴巴普惠体 3.0 105 Heavy" panose="00020600040101010101" pitchFamily="18" charset="-122"/>
              </a:rPr>
              <a:t>2、绑定Halo</a:t>
            </a:r>
            <a:r>
              <a:rPr lang="en-US" altLang="zh-CN" sz="3200" dirty="0">
                <a:latin typeface="阿里巴巴普惠体 3.0 105 Heavy" panose="00020600040101010101" pitchFamily="18" charset="-122"/>
                <a:ea typeface="阿里巴巴普惠体 3.0 105 Heavy" panose="00020600040101010101" pitchFamily="18" charset="-122"/>
                <a:cs typeface="阿里巴巴普惠体 3.0 105 Heavy" panose="00020600040101010101" pitchFamily="18" charset="-122"/>
              </a:rPr>
              <a:t>应用账号</a:t>
            </a:r>
            <a:endParaRPr lang="en-US" altLang="zh-CN" sz="3200" dirty="0">
              <a:latin typeface="阿里巴巴普惠体 3.0 105 Heavy" panose="00020600040101010101" pitchFamily="18" charset="-122"/>
              <a:ea typeface="阿里巴巴普惠体 3.0 105 Heavy" panose="00020600040101010101" pitchFamily="18" charset="-122"/>
              <a:cs typeface="阿里巴巴普惠体 3.0 105 Heavy" panose="00020600040101010101" pitchFamily="18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7410" y="3338195"/>
            <a:ext cx="5746115" cy="2726690"/>
          </a:xfrm>
          <a:prstGeom prst="rect">
            <a:avLst/>
          </a:prstGeom>
          <a:effectLst>
            <a:outerShdw blurRad="2286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文本框 8"/>
          <p:cNvSpPr txBox="1"/>
          <p:nvPr/>
        </p:nvSpPr>
        <p:spPr>
          <a:xfrm>
            <a:off x="534670" y="6325870"/>
            <a:ext cx="821118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访问地址：</a:t>
            </a:r>
            <a:r>
              <a:rPr lang="zh-CN" altLang="en-US" sz="160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hlinkClick r:id="rId4" action="ppaction://hlinkfile"/>
              </a:rPr>
              <a:t>https://www.halo.run/uc/profile?tab=pat</a:t>
            </a:r>
            <a:endParaRPr lang="zh-CN" altLang="en-US" sz="1600"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框 2"/>
          <p:cNvSpPr txBox="1"/>
          <p:nvPr/>
        </p:nvSpPr>
        <p:spPr>
          <a:xfrm>
            <a:off x="592455" y="1335405"/>
            <a:ext cx="93192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下载地址：</a:t>
            </a:r>
            <a:r>
              <a:rPr lang="zh-CN" altLang="en-US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hlinkClick r:id="rId1" action="ppaction://hlinkfile"/>
              </a:rPr>
              <a:t>https://www.halo.run/store/apps/app-aWHcE</a:t>
            </a:r>
            <a:endParaRPr lang="zh-CN" altLang="en-US"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title" idx="4294967295"/>
          </p:nvPr>
        </p:nvSpPr>
        <p:spPr>
          <a:xfrm>
            <a:off x="592455" y="628650"/>
            <a:ext cx="9429750" cy="706755"/>
          </a:xfrm>
          <a:noFill/>
        </p:spPr>
        <p:txBody>
          <a:bodyPr vert="horz" lIns="91440" tIns="45720" rIns="91440" bIns="45720" rtlCol="0" anchor="ctr">
            <a:normAutofit/>
          </a:bodyPr>
          <a:p>
            <a:pPr algn="l">
              <a:buClrTx/>
              <a:buSzTx/>
              <a:buFontTx/>
            </a:pPr>
            <a:r>
              <a:rPr lang="en-US" altLang="zh-CN" sz="3200" dirty="0">
                <a:latin typeface="阿里巴巴普惠体 3.0 105 Heavy" panose="00020600040101010101" pitchFamily="18" charset="-122"/>
                <a:ea typeface="阿里巴巴普惠体 3.0 105 Heavy" panose="00020600040101010101" pitchFamily="18" charset="-122"/>
                <a:cs typeface="阿里巴巴普惠体 3.0 105 Heavy" panose="00020600040101010101" pitchFamily="18" charset="-122"/>
              </a:rPr>
              <a:t>3、下载MaxKB助手插件</a:t>
            </a:r>
            <a:endParaRPr lang="en-US" altLang="zh-CN" sz="3200" dirty="0">
              <a:latin typeface="阿里巴巴普惠体 3.0 105 Heavy" panose="00020600040101010101" pitchFamily="18" charset="-122"/>
              <a:ea typeface="阿里巴巴普惠体 3.0 105 Heavy" panose="00020600040101010101" pitchFamily="18" charset="-122"/>
              <a:cs typeface="阿里巴巴普惠体 3.0 105 Heavy" panose="00020600040101010101" pitchFamily="18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455" y="2286000"/>
            <a:ext cx="6466840" cy="3068320"/>
          </a:xfrm>
          <a:prstGeom prst="rect">
            <a:avLst/>
          </a:prstGeom>
          <a:effectLst>
            <a:outerShdw blurRad="2286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1585" y="2286000"/>
            <a:ext cx="6466205" cy="3054350"/>
          </a:xfrm>
          <a:prstGeom prst="rect">
            <a:avLst/>
          </a:prstGeom>
          <a:effectLst>
            <a:outerShdw blurRad="2286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5535" y="3429000"/>
            <a:ext cx="7277735" cy="3017520"/>
          </a:xfrm>
          <a:prstGeom prst="rect">
            <a:avLst/>
          </a:prstGeom>
          <a:effectLst>
            <a:outerShdw blurRad="2286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标题 4"/>
          <p:cNvSpPr>
            <a:spLocks noGrp="1"/>
          </p:cNvSpPr>
          <p:nvPr>
            <p:ph type="title" idx="4294967295"/>
          </p:nvPr>
        </p:nvSpPr>
        <p:spPr>
          <a:xfrm>
            <a:off x="592455" y="628650"/>
            <a:ext cx="9429750" cy="706755"/>
          </a:xfrm>
          <a:noFill/>
        </p:spPr>
        <p:txBody>
          <a:bodyPr vert="horz" lIns="91440" tIns="45720" rIns="91440" bIns="45720" rtlCol="0" anchor="ctr">
            <a:normAutofit/>
          </a:bodyPr>
          <a:p>
            <a:pPr algn="l">
              <a:buClrTx/>
              <a:buSzTx/>
              <a:buFontTx/>
            </a:pPr>
            <a:r>
              <a:rPr lang="en-US" altLang="zh-CN" sz="3200" dirty="0">
                <a:latin typeface="阿里巴巴普惠体 3.0 105 Heavy" panose="00020600040101010101" pitchFamily="18" charset="-122"/>
                <a:ea typeface="阿里巴巴普惠体 3.0 105 Heavy" panose="00020600040101010101" pitchFamily="18" charset="-122"/>
                <a:cs typeface="阿里巴巴普惠体 3.0 105 Heavy" panose="00020600040101010101" pitchFamily="18" charset="-122"/>
              </a:rPr>
              <a:t>4、配置MaxKB小助手</a:t>
            </a:r>
            <a:endParaRPr lang="en-US" altLang="zh-CN" sz="3200" dirty="0">
              <a:latin typeface="阿里巴巴普惠体 3.0 105 Heavy" panose="00020600040101010101" pitchFamily="18" charset="-122"/>
              <a:ea typeface="阿里巴巴普惠体 3.0 105 Heavy" panose="00020600040101010101" pitchFamily="18" charset="-122"/>
              <a:cs typeface="阿里巴巴普惠体 3.0 105 Heavy" panose="00020600040101010101" pitchFamily="18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2455" y="1442085"/>
            <a:ext cx="6393180" cy="3033395"/>
          </a:xfrm>
          <a:prstGeom prst="rect">
            <a:avLst/>
          </a:prstGeom>
          <a:effectLst>
            <a:outerShdw blurRad="2286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5690" y="1442085"/>
            <a:ext cx="6923405" cy="3285490"/>
          </a:xfrm>
          <a:prstGeom prst="rect">
            <a:avLst/>
          </a:prstGeom>
          <a:effectLst>
            <a:outerShdw blurRad="2286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455" y="3609340"/>
            <a:ext cx="6393180" cy="303403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5690" y="3481705"/>
            <a:ext cx="6920230" cy="31616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标题 4"/>
          <p:cNvSpPr>
            <a:spLocks noGrp="1"/>
          </p:cNvSpPr>
          <p:nvPr>
            <p:ph type="title" idx="4294967295"/>
          </p:nvPr>
        </p:nvSpPr>
        <p:spPr>
          <a:xfrm>
            <a:off x="592455" y="628650"/>
            <a:ext cx="9429750" cy="706755"/>
          </a:xfrm>
          <a:noFill/>
        </p:spPr>
        <p:txBody>
          <a:bodyPr vert="horz" lIns="91440" tIns="45720" rIns="91440" bIns="45720" rtlCol="0" anchor="ctr">
            <a:normAutofit/>
          </a:bodyPr>
          <a:p>
            <a:pPr algn="l">
              <a:buClrTx/>
              <a:buSzTx/>
              <a:buFontTx/>
            </a:pPr>
            <a:r>
              <a:rPr lang="en-US" altLang="zh-CN" sz="3200" dirty="0">
                <a:latin typeface="阿里巴巴普惠体 3.0 105 Heavy" panose="00020600040101010101" pitchFamily="18" charset="-122"/>
                <a:ea typeface="阿里巴巴普惠体 3.0 105 Heavy" panose="00020600040101010101" pitchFamily="18" charset="-122"/>
                <a:cs typeface="阿里巴巴普惠体 3.0 105 Heavy" panose="00020600040101010101" pitchFamily="18" charset="-122"/>
              </a:rPr>
              <a:t>5、发布第一篇文章</a:t>
            </a:r>
            <a:endParaRPr lang="en-US" altLang="zh-CN" sz="3200" dirty="0">
              <a:latin typeface="阿里巴巴普惠体 3.0 105 Heavy" panose="00020600040101010101" pitchFamily="18" charset="-122"/>
              <a:ea typeface="阿里巴巴普惠体 3.0 105 Heavy" panose="00020600040101010101" pitchFamily="18" charset="-122"/>
              <a:cs typeface="阿里巴巴普惠体 3.0 105 Heavy" panose="00020600040101010101" pitchFamily="18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rcRect r="20" b="22016"/>
          <a:stretch>
            <a:fillRect/>
          </a:stretch>
        </p:blipFill>
        <p:spPr>
          <a:xfrm>
            <a:off x="5139055" y="1486535"/>
            <a:ext cx="6277610" cy="232346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455" y="1486535"/>
            <a:ext cx="4263390" cy="491363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9055" y="4011930"/>
            <a:ext cx="6277610" cy="2387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2455" y="1545590"/>
            <a:ext cx="5315585" cy="252285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592455" y="628650"/>
            <a:ext cx="9429750" cy="706755"/>
          </a:xfrm>
          <a:noFill/>
        </p:spPr>
        <p:txBody>
          <a:bodyPr vert="horz" lIns="91440" tIns="45720" rIns="91440" bIns="45720" rtlCol="0" anchor="ctr">
            <a:normAutofit/>
          </a:bodyPr>
          <a:p>
            <a:pPr algn="l">
              <a:buClrTx/>
              <a:buSzTx/>
              <a:buFontTx/>
            </a:pPr>
            <a:r>
              <a:rPr lang="en-US" altLang="zh-CN" sz="3200" dirty="0">
                <a:latin typeface="阿里巴巴普惠体 3.0 105 Heavy" panose="00020600040101010101" pitchFamily="18" charset="-122"/>
                <a:ea typeface="阿里巴巴普惠体 3.0 105 Heavy" panose="00020600040101010101" pitchFamily="18" charset="-122"/>
                <a:cs typeface="阿里巴巴普惠体 3.0 105 Heavy" panose="00020600040101010101" pitchFamily="18" charset="-122"/>
              </a:rPr>
              <a:t>6、创建智能小助手</a:t>
            </a:r>
            <a:endParaRPr lang="en-US" altLang="zh-CN" sz="3200" dirty="0">
              <a:latin typeface="阿里巴巴普惠体 3.0 105 Heavy" panose="00020600040101010101" pitchFamily="18" charset="-122"/>
              <a:ea typeface="阿里巴巴普惠体 3.0 105 Heavy" panose="00020600040101010101" pitchFamily="18" charset="-122"/>
              <a:cs typeface="阿里巴巴普惠体 3.0 105 Heavy" panose="00020600040101010101" pitchFamily="18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9470" y="3704590"/>
            <a:ext cx="5607685" cy="266128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/>
        </p:nvGrpSpPr>
        <p:grpSpPr>
          <a:xfrm>
            <a:off x="2522209" y="2163247"/>
            <a:ext cx="2416442" cy="2726466"/>
            <a:chOff x="1184011" y="4337050"/>
            <a:chExt cx="983554" cy="1109742"/>
          </a:xfrm>
          <a:solidFill>
            <a:srgbClr val="C00000"/>
          </a:solidFill>
        </p:grpSpPr>
        <p:sp>
          <p:nvSpPr>
            <p:cNvPr id="27" name="Freeform 5"/>
            <p:cNvSpPr/>
            <p:nvPr/>
          </p:nvSpPr>
          <p:spPr bwMode="auto">
            <a:xfrm rot="5400000" flipV="1">
              <a:off x="1120917" y="4400144"/>
              <a:ext cx="1109742" cy="983554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solidFill>
              <a:srgbClr val="0E0BA4"/>
            </a:solidFill>
            <a:ln w="19050">
              <a:solidFill>
                <a:schemeClr val="bg1"/>
              </a:solidFill>
            </a:ln>
            <a:effectLst>
              <a:outerShdw blurRad="114300" dist="38100" dir="2700000" algn="tl" rotWithShape="0">
                <a:prstClr val="black">
                  <a:alpha val="40000"/>
                </a:prstClr>
              </a:outerShdw>
              <a:reflection blurRad="6350" stA="50000" endA="300" endPos="35000" dist="50800" dir="5400000" sy="-100000" algn="bl" rotWithShape="0"/>
            </a:effec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9600" dirty="0">
                <a:solidFill>
                  <a:schemeClr val="bg1"/>
                </a:solidFill>
              </a:endParaRPr>
            </a:p>
          </p:txBody>
        </p:sp>
        <p:sp>
          <p:nvSpPr>
            <p:cNvPr id="28" name="文本框 32"/>
            <p:cNvSpPr txBox="1"/>
            <p:nvPr/>
          </p:nvSpPr>
          <p:spPr>
            <a:xfrm>
              <a:off x="1268677" y="4610826"/>
              <a:ext cx="814222" cy="5887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8800" b="1" dirty="0">
                  <a:solidFill>
                    <a:schemeClr val="bg1"/>
                  </a:solidFill>
                  <a:latin typeface="阿里巴巴普惠体 3.0 75 SemiBold" panose="00020600040101010101" pitchFamily="18" charset="-122"/>
                  <a:ea typeface="阿里巴巴普惠体 3.0 75 SemiBold" panose="00020600040101010101" pitchFamily="18" charset="-122"/>
                  <a:cs typeface="阿里巴巴普惠体 3.0 75 SemiBold" panose="00020600040101010101" pitchFamily="18" charset="-122"/>
                </a:rPr>
                <a:t>01</a:t>
              </a:r>
              <a:endParaRPr lang="zh-CN" altLang="en-US" sz="8800" b="1" dirty="0">
                <a:solidFill>
                  <a:schemeClr val="bg1"/>
                </a:solidFill>
                <a:latin typeface="阿里巴巴普惠体 3.0 75 SemiBold" panose="00020600040101010101" pitchFamily="18" charset="-122"/>
                <a:ea typeface="阿里巴巴普惠体 3.0 75 SemiBold" panose="00020600040101010101" pitchFamily="18" charset="-122"/>
                <a:cs typeface="阿里巴巴普惠体 3.0 75 SemiBold" panose="00020600040101010101" pitchFamily="18" charset="-122"/>
              </a:endParaRPr>
            </a:p>
          </p:txBody>
        </p:sp>
      </p:grpSp>
      <p:sp>
        <p:nvSpPr>
          <p:cNvPr id="29" name="TextBox 7"/>
          <p:cNvSpPr txBox="1"/>
          <p:nvPr/>
        </p:nvSpPr>
        <p:spPr>
          <a:xfrm>
            <a:off x="5692566" y="2525433"/>
            <a:ext cx="6852556" cy="868680"/>
          </a:xfrm>
          <a:prstGeom prst="rect">
            <a:avLst/>
          </a:prstGeom>
          <a:noFill/>
        </p:spPr>
        <p:txBody>
          <a:bodyPr wrap="square" lIns="38567" tIns="19283" rIns="38567" bIns="19283" rtlCol="0">
            <a:spAutoFit/>
          </a:bodyPr>
          <a:lstStyle>
            <a:defPPr>
              <a:defRPr lang="zh-CN"/>
            </a:defPPr>
            <a:lvl1pPr>
              <a:defRPr sz="5000" b="1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r>
              <a:rPr lang="en-US" altLang="zh-CN" sz="5400" spc="1200" dirty="0">
                <a:solidFill>
                  <a:srgbClr val="0E0BA4"/>
                </a:solidFill>
                <a:latin typeface="微软雅黑" panose="020B0503020204020204" charset="-122"/>
                <a:ea typeface="微软雅黑" panose="020B0503020204020204" charset="-122"/>
              </a:rPr>
              <a:t>Maxkb</a:t>
            </a:r>
            <a:r>
              <a:rPr lang="zh-CN" altLang="en-US" sz="5400" spc="1200" dirty="0">
                <a:solidFill>
                  <a:srgbClr val="0E0BA4"/>
                </a:solidFill>
                <a:latin typeface="微软雅黑" panose="020B0503020204020204" charset="-122"/>
                <a:ea typeface="微软雅黑" panose="020B0503020204020204" charset="-122"/>
              </a:rPr>
              <a:t>介绍</a:t>
            </a:r>
            <a:endParaRPr lang="zh-CN" altLang="en-US" sz="5400" spc="1200" dirty="0">
              <a:solidFill>
                <a:srgbClr val="0E0BA4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0" name="KSO_Shape"/>
          <p:cNvSpPr>
            <a:spLocks noChangeAspect="1"/>
          </p:cNvSpPr>
          <p:nvPr/>
        </p:nvSpPr>
        <p:spPr bwMode="auto">
          <a:xfrm>
            <a:off x="5794957" y="3727450"/>
            <a:ext cx="252421" cy="252000"/>
          </a:xfrm>
          <a:custGeom>
            <a:avLst/>
            <a:gdLst>
              <a:gd name="T0" fmla="*/ 346433 w 5026"/>
              <a:gd name="T1" fmla="*/ 0 h 5027"/>
              <a:gd name="T2" fmla="*/ 293748 w 5026"/>
              <a:gd name="T3" fmla="*/ 4164 h 5027"/>
              <a:gd name="T4" fmla="*/ 243337 w 5026"/>
              <a:gd name="T5" fmla="*/ 15897 h 5027"/>
              <a:gd name="T6" fmla="*/ 196337 w 5026"/>
              <a:gd name="T7" fmla="*/ 34065 h 5027"/>
              <a:gd name="T8" fmla="*/ 153128 w 5026"/>
              <a:gd name="T9" fmla="*/ 59046 h 5027"/>
              <a:gd name="T10" fmla="*/ 113709 w 5026"/>
              <a:gd name="T11" fmla="*/ 90083 h 5027"/>
              <a:gd name="T12" fmla="*/ 79217 w 5026"/>
              <a:gd name="T13" fmla="*/ 126041 h 5027"/>
              <a:gd name="T14" fmla="*/ 50411 w 5026"/>
              <a:gd name="T15" fmla="*/ 166541 h 5027"/>
              <a:gd name="T16" fmla="*/ 27290 w 5026"/>
              <a:gd name="T17" fmla="*/ 211204 h 5027"/>
              <a:gd name="T18" fmla="*/ 10992 w 5026"/>
              <a:gd name="T19" fmla="*/ 259652 h 5027"/>
              <a:gd name="T20" fmla="*/ 1895 w 5026"/>
              <a:gd name="T21" fmla="*/ 310750 h 5027"/>
              <a:gd name="T22" fmla="*/ 0 w 5026"/>
              <a:gd name="T23" fmla="*/ 1556777 h 5027"/>
              <a:gd name="T24" fmla="*/ 1895 w 5026"/>
              <a:gd name="T25" fmla="*/ 1591978 h 5027"/>
              <a:gd name="T26" fmla="*/ 10992 w 5026"/>
              <a:gd name="T27" fmla="*/ 1643076 h 5027"/>
              <a:gd name="T28" fmla="*/ 27290 w 5026"/>
              <a:gd name="T29" fmla="*/ 1691524 h 5027"/>
              <a:gd name="T30" fmla="*/ 50411 w 5026"/>
              <a:gd name="T31" fmla="*/ 1736566 h 5027"/>
              <a:gd name="T32" fmla="*/ 79217 w 5026"/>
              <a:gd name="T33" fmla="*/ 1777065 h 5027"/>
              <a:gd name="T34" fmla="*/ 113709 w 5026"/>
              <a:gd name="T35" fmla="*/ 1812645 h 5027"/>
              <a:gd name="T36" fmla="*/ 153128 w 5026"/>
              <a:gd name="T37" fmla="*/ 1843682 h 5027"/>
              <a:gd name="T38" fmla="*/ 196337 w 5026"/>
              <a:gd name="T39" fmla="*/ 1868663 h 5027"/>
              <a:gd name="T40" fmla="*/ 243337 w 5026"/>
              <a:gd name="T41" fmla="*/ 1887209 h 5027"/>
              <a:gd name="T42" fmla="*/ 293748 w 5026"/>
              <a:gd name="T43" fmla="*/ 1898564 h 5027"/>
              <a:gd name="T44" fmla="*/ 346433 w 5026"/>
              <a:gd name="T45" fmla="*/ 1902728 h 5027"/>
              <a:gd name="T46" fmla="*/ 1576761 w 5026"/>
              <a:gd name="T47" fmla="*/ 1901971 h 5027"/>
              <a:gd name="T48" fmla="*/ 1628688 w 5026"/>
              <a:gd name="T49" fmla="*/ 1895536 h 5027"/>
              <a:gd name="T50" fmla="*/ 1677962 w 5026"/>
              <a:gd name="T51" fmla="*/ 1881532 h 5027"/>
              <a:gd name="T52" fmla="*/ 1723824 w 5026"/>
              <a:gd name="T53" fmla="*/ 1861093 h 5027"/>
              <a:gd name="T54" fmla="*/ 1766275 w 5026"/>
              <a:gd name="T55" fmla="*/ 1834219 h 5027"/>
              <a:gd name="T56" fmla="*/ 1803799 w 5026"/>
              <a:gd name="T57" fmla="*/ 1801290 h 5027"/>
              <a:gd name="T58" fmla="*/ 1836396 w 5026"/>
              <a:gd name="T59" fmla="*/ 1763818 h 5027"/>
              <a:gd name="T60" fmla="*/ 1863686 w 5026"/>
              <a:gd name="T61" fmla="*/ 1721426 h 5027"/>
              <a:gd name="T62" fmla="*/ 1884153 w 5026"/>
              <a:gd name="T63" fmla="*/ 1675627 h 5027"/>
              <a:gd name="T64" fmla="*/ 1898177 w 5026"/>
              <a:gd name="T65" fmla="*/ 1626422 h 5027"/>
              <a:gd name="T66" fmla="*/ 1904621 w 5026"/>
              <a:gd name="T67" fmla="*/ 1574567 h 5027"/>
              <a:gd name="T68" fmla="*/ 1905000 w 5026"/>
              <a:gd name="T69" fmla="*/ 345951 h 5027"/>
              <a:gd name="T70" fmla="*/ 1901210 w 5026"/>
              <a:gd name="T71" fmla="*/ 293339 h 5027"/>
              <a:gd name="T72" fmla="*/ 1889839 w 5026"/>
              <a:gd name="T73" fmla="*/ 242998 h 5027"/>
              <a:gd name="T74" fmla="*/ 1870887 w 5026"/>
              <a:gd name="T75" fmla="*/ 196064 h 5027"/>
              <a:gd name="T76" fmla="*/ 1846250 w 5026"/>
              <a:gd name="T77" fmla="*/ 152915 h 5027"/>
              <a:gd name="T78" fmla="*/ 1815170 w 5026"/>
              <a:gd name="T79" fmla="*/ 113551 h 5027"/>
              <a:gd name="T80" fmla="*/ 1779162 w 5026"/>
              <a:gd name="T81" fmla="*/ 79107 h 5027"/>
              <a:gd name="T82" fmla="*/ 1738606 w 5026"/>
              <a:gd name="T83" fmla="*/ 50341 h 5027"/>
              <a:gd name="T84" fmla="*/ 1693881 w 5026"/>
              <a:gd name="T85" fmla="*/ 27252 h 5027"/>
              <a:gd name="T86" fmla="*/ 1645744 w 5026"/>
              <a:gd name="T87" fmla="*/ 10977 h 5027"/>
              <a:gd name="T88" fmla="*/ 1594196 w 5026"/>
              <a:gd name="T89" fmla="*/ 1893 h 5027"/>
              <a:gd name="T90" fmla="*/ 1559326 w 5026"/>
              <a:gd name="T91" fmla="*/ 1124529 h 5027"/>
              <a:gd name="T92" fmla="*/ 779663 w 5026"/>
              <a:gd name="T93" fmla="*/ 1557156 h 5027"/>
              <a:gd name="T94" fmla="*/ 346433 w 5026"/>
              <a:gd name="T95" fmla="*/ 778578 h 5027"/>
              <a:gd name="T96" fmla="*/ 1126095 w 5026"/>
              <a:gd name="T97" fmla="*/ 345951 h 5027"/>
              <a:gd name="T98" fmla="*/ 1559326 w 5026"/>
              <a:gd name="T99" fmla="*/ 1124529 h 5027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</a:gdLst>
            <a:ahLst/>
            <a:cxnLst>
              <a:cxn ang="T100">
                <a:pos x="T0" y="T1"/>
              </a:cxn>
              <a:cxn ang="T101">
                <a:pos x="T2" y="T3"/>
              </a:cxn>
              <a:cxn ang="T102">
                <a:pos x="T4" y="T5"/>
              </a:cxn>
              <a:cxn ang="T103">
                <a:pos x="T6" y="T7"/>
              </a:cxn>
              <a:cxn ang="T104">
                <a:pos x="T8" y="T9"/>
              </a:cxn>
              <a:cxn ang="T105">
                <a:pos x="T10" y="T11"/>
              </a:cxn>
              <a:cxn ang="T106">
                <a:pos x="T12" y="T13"/>
              </a:cxn>
              <a:cxn ang="T107">
                <a:pos x="T14" y="T15"/>
              </a:cxn>
              <a:cxn ang="T108">
                <a:pos x="T16" y="T17"/>
              </a:cxn>
              <a:cxn ang="T109">
                <a:pos x="T18" y="T19"/>
              </a:cxn>
              <a:cxn ang="T110">
                <a:pos x="T20" y="T21"/>
              </a:cxn>
              <a:cxn ang="T111">
                <a:pos x="T22" y="T23"/>
              </a:cxn>
              <a:cxn ang="T112">
                <a:pos x="T24" y="T25"/>
              </a:cxn>
              <a:cxn ang="T113">
                <a:pos x="T26" y="T27"/>
              </a:cxn>
              <a:cxn ang="T114">
                <a:pos x="T28" y="T29"/>
              </a:cxn>
              <a:cxn ang="T115">
                <a:pos x="T30" y="T31"/>
              </a:cxn>
              <a:cxn ang="T116">
                <a:pos x="T32" y="T33"/>
              </a:cxn>
              <a:cxn ang="T117">
                <a:pos x="T34" y="T35"/>
              </a:cxn>
              <a:cxn ang="T118">
                <a:pos x="T36" y="T37"/>
              </a:cxn>
              <a:cxn ang="T119">
                <a:pos x="T38" y="T39"/>
              </a:cxn>
              <a:cxn ang="T120">
                <a:pos x="T40" y="T41"/>
              </a:cxn>
              <a:cxn ang="T121">
                <a:pos x="T42" y="T43"/>
              </a:cxn>
              <a:cxn ang="T122">
                <a:pos x="T44" y="T45"/>
              </a:cxn>
              <a:cxn ang="T123">
                <a:pos x="T46" y="T47"/>
              </a:cxn>
              <a:cxn ang="T124">
                <a:pos x="T48" y="T49"/>
              </a:cxn>
              <a:cxn ang="T125">
                <a:pos x="T50" y="T51"/>
              </a:cxn>
              <a:cxn ang="T126">
                <a:pos x="T52" y="T53"/>
              </a:cxn>
              <a:cxn ang="T127">
                <a:pos x="T54" y="T55"/>
              </a:cxn>
              <a:cxn ang="T128">
                <a:pos x="T56" y="T57"/>
              </a:cxn>
              <a:cxn ang="T129">
                <a:pos x="T58" y="T59"/>
              </a:cxn>
              <a:cxn ang="T130">
                <a:pos x="T60" y="T61"/>
              </a:cxn>
              <a:cxn ang="T131">
                <a:pos x="T62" y="T63"/>
              </a:cxn>
              <a:cxn ang="T132">
                <a:pos x="T64" y="T65"/>
              </a:cxn>
              <a:cxn ang="T133">
                <a:pos x="T66" y="T67"/>
              </a:cxn>
              <a:cxn ang="T134">
                <a:pos x="T68" y="T69"/>
              </a:cxn>
              <a:cxn ang="T135">
                <a:pos x="T70" y="T71"/>
              </a:cxn>
              <a:cxn ang="T136">
                <a:pos x="T72" y="T73"/>
              </a:cxn>
              <a:cxn ang="T137">
                <a:pos x="T74" y="T75"/>
              </a:cxn>
              <a:cxn ang="T138">
                <a:pos x="T76" y="T77"/>
              </a:cxn>
              <a:cxn ang="T139">
                <a:pos x="T78" y="T79"/>
              </a:cxn>
              <a:cxn ang="T140">
                <a:pos x="T80" y="T81"/>
              </a:cxn>
              <a:cxn ang="T141">
                <a:pos x="T82" y="T83"/>
              </a:cxn>
              <a:cxn ang="T142">
                <a:pos x="T84" y="T85"/>
              </a:cxn>
              <a:cxn ang="T143">
                <a:pos x="T86" y="T87"/>
              </a:cxn>
              <a:cxn ang="T144">
                <a:pos x="T88" y="T89"/>
              </a:cxn>
              <a:cxn ang="T145">
                <a:pos x="T90" y="T91"/>
              </a:cxn>
              <a:cxn ang="T146">
                <a:pos x="T92" y="T93"/>
              </a:cxn>
              <a:cxn ang="T147">
                <a:pos x="T94" y="T95"/>
              </a:cxn>
              <a:cxn ang="T148">
                <a:pos x="T96" y="T97"/>
              </a:cxn>
              <a:cxn ang="T149">
                <a:pos x="T98" y="T99"/>
              </a:cxn>
            </a:cxnLst>
            <a:rect l="0" t="0" r="r" b="b"/>
            <a:pathLst>
              <a:path w="5026" h="5027">
                <a:moveTo>
                  <a:pt x="4113" y="0"/>
                </a:moveTo>
                <a:lnTo>
                  <a:pt x="914" y="0"/>
                </a:lnTo>
                <a:lnTo>
                  <a:pt x="867" y="1"/>
                </a:lnTo>
                <a:lnTo>
                  <a:pt x="821" y="5"/>
                </a:lnTo>
                <a:lnTo>
                  <a:pt x="775" y="11"/>
                </a:lnTo>
                <a:lnTo>
                  <a:pt x="730" y="19"/>
                </a:lnTo>
                <a:lnTo>
                  <a:pt x="686" y="29"/>
                </a:lnTo>
                <a:lnTo>
                  <a:pt x="642" y="42"/>
                </a:lnTo>
                <a:lnTo>
                  <a:pt x="599" y="56"/>
                </a:lnTo>
                <a:lnTo>
                  <a:pt x="558" y="72"/>
                </a:lnTo>
                <a:lnTo>
                  <a:pt x="518" y="90"/>
                </a:lnTo>
                <a:lnTo>
                  <a:pt x="478" y="111"/>
                </a:lnTo>
                <a:lnTo>
                  <a:pt x="440" y="133"/>
                </a:lnTo>
                <a:lnTo>
                  <a:pt x="404" y="156"/>
                </a:lnTo>
                <a:lnTo>
                  <a:pt x="368" y="182"/>
                </a:lnTo>
                <a:lnTo>
                  <a:pt x="333" y="209"/>
                </a:lnTo>
                <a:lnTo>
                  <a:pt x="300" y="238"/>
                </a:lnTo>
                <a:lnTo>
                  <a:pt x="268" y="268"/>
                </a:lnTo>
                <a:lnTo>
                  <a:pt x="238" y="300"/>
                </a:lnTo>
                <a:lnTo>
                  <a:pt x="209" y="333"/>
                </a:lnTo>
                <a:lnTo>
                  <a:pt x="181" y="368"/>
                </a:lnTo>
                <a:lnTo>
                  <a:pt x="156" y="404"/>
                </a:lnTo>
                <a:lnTo>
                  <a:pt x="133" y="440"/>
                </a:lnTo>
                <a:lnTo>
                  <a:pt x="111" y="478"/>
                </a:lnTo>
                <a:lnTo>
                  <a:pt x="90" y="518"/>
                </a:lnTo>
                <a:lnTo>
                  <a:pt x="72" y="558"/>
                </a:lnTo>
                <a:lnTo>
                  <a:pt x="56" y="599"/>
                </a:lnTo>
                <a:lnTo>
                  <a:pt x="42" y="642"/>
                </a:lnTo>
                <a:lnTo>
                  <a:pt x="29" y="686"/>
                </a:lnTo>
                <a:lnTo>
                  <a:pt x="19" y="730"/>
                </a:lnTo>
                <a:lnTo>
                  <a:pt x="11" y="775"/>
                </a:lnTo>
                <a:lnTo>
                  <a:pt x="5" y="821"/>
                </a:lnTo>
                <a:lnTo>
                  <a:pt x="1" y="867"/>
                </a:lnTo>
                <a:lnTo>
                  <a:pt x="0" y="914"/>
                </a:lnTo>
                <a:lnTo>
                  <a:pt x="0" y="4113"/>
                </a:lnTo>
                <a:lnTo>
                  <a:pt x="1" y="4160"/>
                </a:lnTo>
                <a:lnTo>
                  <a:pt x="5" y="4206"/>
                </a:lnTo>
                <a:lnTo>
                  <a:pt x="11" y="4252"/>
                </a:lnTo>
                <a:lnTo>
                  <a:pt x="19" y="4297"/>
                </a:lnTo>
                <a:lnTo>
                  <a:pt x="29" y="4341"/>
                </a:lnTo>
                <a:lnTo>
                  <a:pt x="42" y="4385"/>
                </a:lnTo>
                <a:lnTo>
                  <a:pt x="56" y="4427"/>
                </a:lnTo>
                <a:lnTo>
                  <a:pt x="72" y="4469"/>
                </a:lnTo>
                <a:lnTo>
                  <a:pt x="90" y="4509"/>
                </a:lnTo>
                <a:lnTo>
                  <a:pt x="111" y="4548"/>
                </a:lnTo>
                <a:lnTo>
                  <a:pt x="133" y="4588"/>
                </a:lnTo>
                <a:lnTo>
                  <a:pt x="156" y="4624"/>
                </a:lnTo>
                <a:lnTo>
                  <a:pt x="181" y="4660"/>
                </a:lnTo>
                <a:lnTo>
                  <a:pt x="209" y="4695"/>
                </a:lnTo>
                <a:lnTo>
                  <a:pt x="238" y="4728"/>
                </a:lnTo>
                <a:lnTo>
                  <a:pt x="268" y="4759"/>
                </a:lnTo>
                <a:lnTo>
                  <a:pt x="300" y="4789"/>
                </a:lnTo>
                <a:lnTo>
                  <a:pt x="333" y="4818"/>
                </a:lnTo>
                <a:lnTo>
                  <a:pt x="368" y="4846"/>
                </a:lnTo>
                <a:lnTo>
                  <a:pt x="404" y="4871"/>
                </a:lnTo>
                <a:lnTo>
                  <a:pt x="440" y="4895"/>
                </a:lnTo>
                <a:lnTo>
                  <a:pt x="478" y="4917"/>
                </a:lnTo>
                <a:lnTo>
                  <a:pt x="518" y="4937"/>
                </a:lnTo>
                <a:lnTo>
                  <a:pt x="558" y="4955"/>
                </a:lnTo>
                <a:lnTo>
                  <a:pt x="599" y="4971"/>
                </a:lnTo>
                <a:lnTo>
                  <a:pt x="642" y="4986"/>
                </a:lnTo>
                <a:lnTo>
                  <a:pt x="686" y="4999"/>
                </a:lnTo>
                <a:lnTo>
                  <a:pt x="730" y="5008"/>
                </a:lnTo>
                <a:lnTo>
                  <a:pt x="775" y="5016"/>
                </a:lnTo>
                <a:lnTo>
                  <a:pt x="821" y="5022"/>
                </a:lnTo>
                <a:lnTo>
                  <a:pt x="867" y="5025"/>
                </a:lnTo>
                <a:lnTo>
                  <a:pt x="914" y="5027"/>
                </a:lnTo>
                <a:lnTo>
                  <a:pt x="4113" y="5027"/>
                </a:lnTo>
                <a:lnTo>
                  <a:pt x="4160" y="5025"/>
                </a:lnTo>
                <a:lnTo>
                  <a:pt x="4206" y="5022"/>
                </a:lnTo>
                <a:lnTo>
                  <a:pt x="4252" y="5016"/>
                </a:lnTo>
                <a:lnTo>
                  <a:pt x="4297" y="5008"/>
                </a:lnTo>
                <a:lnTo>
                  <a:pt x="4342" y="4999"/>
                </a:lnTo>
                <a:lnTo>
                  <a:pt x="4384" y="4986"/>
                </a:lnTo>
                <a:lnTo>
                  <a:pt x="4427" y="4971"/>
                </a:lnTo>
                <a:lnTo>
                  <a:pt x="4469" y="4955"/>
                </a:lnTo>
                <a:lnTo>
                  <a:pt x="4509" y="4937"/>
                </a:lnTo>
                <a:lnTo>
                  <a:pt x="4548" y="4917"/>
                </a:lnTo>
                <a:lnTo>
                  <a:pt x="4587" y="4895"/>
                </a:lnTo>
                <a:lnTo>
                  <a:pt x="4624" y="4871"/>
                </a:lnTo>
                <a:lnTo>
                  <a:pt x="4660" y="4846"/>
                </a:lnTo>
                <a:lnTo>
                  <a:pt x="4694" y="4818"/>
                </a:lnTo>
                <a:lnTo>
                  <a:pt x="4728" y="4789"/>
                </a:lnTo>
                <a:lnTo>
                  <a:pt x="4759" y="4759"/>
                </a:lnTo>
                <a:lnTo>
                  <a:pt x="4789" y="4728"/>
                </a:lnTo>
                <a:lnTo>
                  <a:pt x="4818" y="4695"/>
                </a:lnTo>
                <a:lnTo>
                  <a:pt x="4845" y="4660"/>
                </a:lnTo>
                <a:lnTo>
                  <a:pt x="4871" y="4624"/>
                </a:lnTo>
                <a:lnTo>
                  <a:pt x="4895" y="4588"/>
                </a:lnTo>
                <a:lnTo>
                  <a:pt x="4917" y="4548"/>
                </a:lnTo>
                <a:lnTo>
                  <a:pt x="4936" y="4509"/>
                </a:lnTo>
                <a:lnTo>
                  <a:pt x="4955" y="4469"/>
                </a:lnTo>
                <a:lnTo>
                  <a:pt x="4971" y="4427"/>
                </a:lnTo>
                <a:lnTo>
                  <a:pt x="4986" y="4385"/>
                </a:lnTo>
                <a:lnTo>
                  <a:pt x="4997" y="4341"/>
                </a:lnTo>
                <a:lnTo>
                  <a:pt x="5008" y="4297"/>
                </a:lnTo>
                <a:lnTo>
                  <a:pt x="5016" y="4252"/>
                </a:lnTo>
                <a:lnTo>
                  <a:pt x="5022" y="4206"/>
                </a:lnTo>
                <a:lnTo>
                  <a:pt x="5025" y="4160"/>
                </a:lnTo>
                <a:lnTo>
                  <a:pt x="5026" y="4113"/>
                </a:lnTo>
                <a:lnTo>
                  <a:pt x="5026" y="914"/>
                </a:lnTo>
                <a:lnTo>
                  <a:pt x="5025" y="867"/>
                </a:lnTo>
                <a:lnTo>
                  <a:pt x="5022" y="821"/>
                </a:lnTo>
                <a:lnTo>
                  <a:pt x="5016" y="775"/>
                </a:lnTo>
                <a:lnTo>
                  <a:pt x="5008" y="730"/>
                </a:lnTo>
                <a:lnTo>
                  <a:pt x="4997" y="686"/>
                </a:lnTo>
                <a:lnTo>
                  <a:pt x="4986" y="642"/>
                </a:lnTo>
                <a:lnTo>
                  <a:pt x="4971" y="599"/>
                </a:lnTo>
                <a:lnTo>
                  <a:pt x="4955" y="558"/>
                </a:lnTo>
                <a:lnTo>
                  <a:pt x="4936" y="518"/>
                </a:lnTo>
                <a:lnTo>
                  <a:pt x="4917" y="478"/>
                </a:lnTo>
                <a:lnTo>
                  <a:pt x="4895" y="440"/>
                </a:lnTo>
                <a:lnTo>
                  <a:pt x="4871" y="404"/>
                </a:lnTo>
                <a:lnTo>
                  <a:pt x="4845" y="368"/>
                </a:lnTo>
                <a:lnTo>
                  <a:pt x="4818" y="333"/>
                </a:lnTo>
                <a:lnTo>
                  <a:pt x="4789" y="300"/>
                </a:lnTo>
                <a:lnTo>
                  <a:pt x="4759" y="268"/>
                </a:lnTo>
                <a:lnTo>
                  <a:pt x="4728" y="238"/>
                </a:lnTo>
                <a:lnTo>
                  <a:pt x="4694" y="209"/>
                </a:lnTo>
                <a:lnTo>
                  <a:pt x="4660" y="182"/>
                </a:lnTo>
                <a:lnTo>
                  <a:pt x="4624" y="156"/>
                </a:lnTo>
                <a:lnTo>
                  <a:pt x="4587" y="133"/>
                </a:lnTo>
                <a:lnTo>
                  <a:pt x="4548" y="111"/>
                </a:lnTo>
                <a:lnTo>
                  <a:pt x="4509" y="90"/>
                </a:lnTo>
                <a:lnTo>
                  <a:pt x="4469" y="72"/>
                </a:lnTo>
                <a:lnTo>
                  <a:pt x="4427" y="56"/>
                </a:lnTo>
                <a:lnTo>
                  <a:pt x="4384" y="42"/>
                </a:lnTo>
                <a:lnTo>
                  <a:pt x="4342" y="29"/>
                </a:lnTo>
                <a:lnTo>
                  <a:pt x="4297" y="19"/>
                </a:lnTo>
                <a:lnTo>
                  <a:pt x="4252" y="11"/>
                </a:lnTo>
                <a:lnTo>
                  <a:pt x="4206" y="5"/>
                </a:lnTo>
                <a:lnTo>
                  <a:pt x="4160" y="1"/>
                </a:lnTo>
                <a:lnTo>
                  <a:pt x="4113" y="0"/>
                </a:lnTo>
                <a:close/>
                <a:moveTo>
                  <a:pt x="4114" y="2971"/>
                </a:moveTo>
                <a:lnTo>
                  <a:pt x="2971" y="2971"/>
                </a:lnTo>
                <a:lnTo>
                  <a:pt x="2971" y="4114"/>
                </a:lnTo>
                <a:lnTo>
                  <a:pt x="2057" y="4114"/>
                </a:lnTo>
                <a:lnTo>
                  <a:pt x="2057" y="2971"/>
                </a:lnTo>
                <a:lnTo>
                  <a:pt x="914" y="2971"/>
                </a:lnTo>
                <a:lnTo>
                  <a:pt x="914" y="2057"/>
                </a:lnTo>
                <a:lnTo>
                  <a:pt x="2057" y="2057"/>
                </a:lnTo>
                <a:lnTo>
                  <a:pt x="2057" y="914"/>
                </a:lnTo>
                <a:lnTo>
                  <a:pt x="2971" y="914"/>
                </a:lnTo>
                <a:lnTo>
                  <a:pt x="2971" y="2057"/>
                </a:lnTo>
                <a:lnTo>
                  <a:pt x="4114" y="2057"/>
                </a:lnTo>
                <a:lnTo>
                  <a:pt x="4114" y="2971"/>
                </a:lnTo>
                <a:close/>
              </a:path>
            </a:pathLst>
          </a:custGeom>
          <a:solidFill>
            <a:srgbClr val="0E0BA4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0E0BA4"/>
              </a:solidFill>
            </a:endParaRPr>
          </a:p>
        </p:txBody>
      </p:sp>
      <p:sp>
        <p:nvSpPr>
          <p:cNvPr id="54" name="KSO_Shape"/>
          <p:cNvSpPr>
            <a:spLocks noChangeAspect="1"/>
          </p:cNvSpPr>
          <p:nvPr/>
        </p:nvSpPr>
        <p:spPr bwMode="auto">
          <a:xfrm>
            <a:off x="7734882" y="3727450"/>
            <a:ext cx="252421" cy="252000"/>
          </a:xfrm>
          <a:custGeom>
            <a:avLst/>
            <a:gdLst>
              <a:gd name="T0" fmla="*/ 346433 w 5026"/>
              <a:gd name="T1" fmla="*/ 0 h 5027"/>
              <a:gd name="T2" fmla="*/ 293748 w 5026"/>
              <a:gd name="T3" fmla="*/ 4164 h 5027"/>
              <a:gd name="T4" fmla="*/ 243337 w 5026"/>
              <a:gd name="T5" fmla="*/ 15897 h 5027"/>
              <a:gd name="T6" fmla="*/ 196337 w 5026"/>
              <a:gd name="T7" fmla="*/ 34065 h 5027"/>
              <a:gd name="T8" fmla="*/ 153128 w 5026"/>
              <a:gd name="T9" fmla="*/ 59046 h 5027"/>
              <a:gd name="T10" fmla="*/ 113709 w 5026"/>
              <a:gd name="T11" fmla="*/ 90083 h 5027"/>
              <a:gd name="T12" fmla="*/ 79217 w 5026"/>
              <a:gd name="T13" fmla="*/ 126041 h 5027"/>
              <a:gd name="T14" fmla="*/ 50411 w 5026"/>
              <a:gd name="T15" fmla="*/ 166541 h 5027"/>
              <a:gd name="T16" fmla="*/ 27290 w 5026"/>
              <a:gd name="T17" fmla="*/ 211204 h 5027"/>
              <a:gd name="T18" fmla="*/ 10992 w 5026"/>
              <a:gd name="T19" fmla="*/ 259652 h 5027"/>
              <a:gd name="T20" fmla="*/ 1895 w 5026"/>
              <a:gd name="T21" fmla="*/ 310750 h 5027"/>
              <a:gd name="T22" fmla="*/ 0 w 5026"/>
              <a:gd name="T23" fmla="*/ 1556777 h 5027"/>
              <a:gd name="T24" fmla="*/ 1895 w 5026"/>
              <a:gd name="T25" fmla="*/ 1591978 h 5027"/>
              <a:gd name="T26" fmla="*/ 10992 w 5026"/>
              <a:gd name="T27" fmla="*/ 1643076 h 5027"/>
              <a:gd name="T28" fmla="*/ 27290 w 5026"/>
              <a:gd name="T29" fmla="*/ 1691524 h 5027"/>
              <a:gd name="T30" fmla="*/ 50411 w 5026"/>
              <a:gd name="T31" fmla="*/ 1736566 h 5027"/>
              <a:gd name="T32" fmla="*/ 79217 w 5026"/>
              <a:gd name="T33" fmla="*/ 1777065 h 5027"/>
              <a:gd name="T34" fmla="*/ 113709 w 5026"/>
              <a:gd name="T35" fmla="*/ 1812645 h 5027"/>
              <a:gd name="T36" fmla="*/ 153128 w 5026"/>
              <a:gd name="T37" fmla="*/ 1843682 h 5027"/>
              <a:gd name="T38" fmla="*/ 196337 w 5026"/>
              <a:gd name="T39" fmla="*/ 1868663 h 5027"/>
              <a:gd name="T40" fmla="*/ 243337 w 5026"/>
              <a:gd name="T41" fmla="*/ 1887209 h 5027"/>
              <a:gd name="T42" fmla="*/ 293748 w 5026"/>
              <a:gd name="T43" fmla="*/ 1898564 h 5027"/>
              <a:gd name="T44" fmla="*/ 346433 w 5026"/>
              <a:gd name="T45" fmla="*/ 1902728 h 5027"/>
              <a:gd name="T46" fmla="*/ 1576761 w 5026"/>
              <a:gd name="T47" fmla="*/ 1901971 h 5027"/>
              <a:gd name="T48" fmla="*/ 1628688 w 5026"/>
              <a:gd name="T49" fmla="*/ 1895536 h 5027"/>
              <a:gd name="T50" fmla="*/ 1677962 w 5026"/>
              <a:gd name="T51" fmla="*/ 1881532 h 5027"/>
              <a:gd name="T52" fmla="*/ 1723824 w 5026"/>
              <a:gd name="T53" fmla="*/ 1861093 h 5027"/>
              <a:gd name="T54" fmla="*/ 1766275 w 5026"/>
              <a:gd name="T55" fmla="*/ 1834219 h 5027"/>
              <a:gd name="T56" fmla="*/ 1803799 w 5026"/>
              <a:gd name="T57" fmla="*/ 1801290 h 5027"/>
              <a:gd name="T58" fmla="*/ 1836396 w 5026"/>
              <a:gd name="T59" fmla="*/ 1763818 h 5027"/>
              <a:gd name="T60" fmla="*/ 1863686 w 5026"/>
              <a:gd name="T61" fmla="*/ 1721426 h 5027"/>
              <a:gd name="T62" fmla="*/ 1884153 w 5026"/>
              <a:gd name="T63" fmla="*/ 1675627 h 5027"/>
              <a:gd name="T64" fmla="*/ 1898177 w 5026"/>
              <a:gd name="T65" fmla="*/ 1626422 h 5027"/>
              <a:gd name="T66" fmla="*/ 1904621 w 5026"/>
              <a:gd name="T67" fmla="*/ 1574567 h 5027"/>
              <a:gd name="T68" fmla="*/ 1905000 w 5026"/>
              <a:gd name="T69" fmla="*/ 345951 h 5027"/>
              <a:gd name="T70" fmla="*/ 1901210 w 5026"/>
              <a:gd name="T71" fmla="*/ 293339 h 5027"/>
              <a:gd name="T72" fmla="*/ 1889839 w 5026"/>
              <a:gd name="T73" fmla="*/ 242998 h 5027"/>
              <a:gd name="T74" fmla="*/ 1870887 w 5026"/>
              <a:gd name="T75" fmla="*/ 196064 h 5027"/>
              <a:gd name="T76" fmla="*/ 1846250 w 5026"/>
              <a:gd name="T77" fmla="*/ 152915 h 5027"/>
              <a:gd name="T78" fmla="*/ 1815170 w 5026"/>
              <a:gd name="T79" fmla="*/ 113551 h 5027"/>
              <a:gd name="T80" fmla="*/ 1779162 w 5026"/>
              <a:gd name="T81" fmla="*/ 79107 h 5027"/>
              <a:gd name="T82" fmla="*/ 1738606 w 5026"/>
              <a:gd name="T83" fmla="*/ 50341 h 5027"/>
              <a:gd name="T84" fmla="*/ 1693881 w 5026"/>
              <a:gd name="T85" fmla="*/ 27252 h 5027"/>
              <a:gd name="T86" fmla="*/ 1645744 w 5026"/>
              <a:gd name="T87" fmla="*/ 10977 h 5027"/>
              <a:gd name="T88" fmla="*/ 1594196 w 5026"/>
              <a:gd name="T89" fmla="*/ 1893 h 5027"/>
              <a:gd name="T90" fmla="*/ 1559326 w 5026"/>
              <a:gd name="T91" fmla="*/ 1124529 h 5027"/>
              <a:gd name="T92" fmla="*/ 779663 w 5026"/>
              <a:gd name="T93" fmla="*/ 1557156 h 5027"/>
              <a:gd name="T94" fmla="*/ 346433 w 5026"/>
              <a:gd name="T95" fmla="*/ 778578 h 5027"/>
              <a:gd name="T96" fmla="*/ 1126095 w 5026"/>
              <a:gd name="T97" fmla="*/ 345951 h 5027"/>
              <a:gd name="T98" fmla="*/ 1559326 w 5026"/>
              <a:gd name="T99" fmla="*/ 1124529 h 5027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</a:gdLst>
            <a:ahLst/>
            <a:cxnLst>
              <a:cxn ang="T100">
                <a:pos x="T0" y="T1"/>
              </a:cxn>
              <a:cxn ang="T101">
                <a:pos x="T2" y="T3"/>
              </a:cxn>
              <a:cxn ang="T102">
                <a:pos x="T4" y="T5"/>
              </a:cxn>
              <a:cxn ang="T103">
                <a:pos x="T6" y="T7"/>
              </a:cxn>
              <a:cxn ang="T104">
                <a:pos x="T8" y="T9"/>
              </a:cxn>
              <a:cxn ang="T105">
                <a:pos x="T10" y="T11"/>
              </a:cxn>
              <a:cxn ang="T106">
                <a:pos x="T12" y="T13"/>
              </a:cxn>
              <a:cxn ang="T107">
                <a:pos x="T14" y="T15"/>
              </a:cxn>
              <a:cxn ang="T108">
                <a:pos x="T16" y="T17"/>
              </a:cxn>
              <a:cxn ang="T109">
                <a:pos x="T18" y="T19"/>
              </a:cxn>
              <a:cxn ang="T110">
                <a:pos x="T20" y="T21"/>
              </a:cxn>
              <a:cxn ang="T111">
                <a:pos x="T22" y="T23"/>
              </a:cxn>
              <a:cxn ang="T112">
                <a:pos x="T24" y="T25"/>
              </a:cxn>
              <a:cxn ang="T113">
                <a:pos x="T26" y="T27"/>
              </a:cxn>
              <a:cxn ang="T114">
                <a:pos x="T28" y="T29"/>
              </a:cxn>
              <a:cxn ang="T115">
                <a:pos x="T30" y="T31"/>
              </a:cxn>
              <a:cxn ang="T116">
                <a:pos x="T32" y="T33"/>
              </a:cxn>
              <a:cxn ang="T117">
                <a:pos x="T34" y="T35"/>
              </a:cxn>
              <a:cxn ang="T118">
                <a:pos x="T36" y="T37"/>
              </a:cxn>
              <a:cxn ang="T119">
                <a:pos x="T38" y="T39"/>
              </a:cxn>
              <a:cxn ang="T120">
                <a:pos x="T40" y="T41"/>
              </a:cxn>
              <a:cxn ang="T121">
                <a:pos x="T42" y="T43"/>
              </a:cxn>
              <a:cxn ang="T122">
                <a:pos x="T44" y="T45"/>
              </a:cxn>
              <a:cxn ang="T123">
                <a:pos x="T46" y="T47"/>
              </a:cxn>
              <a:cxn ang="T124">
                <a:pos x="T48" y="T49"/>
              </a:cxn>
              <a:cxn ang="T125">
                <a:pos x="T50" y="T51"/>
              </a:cxn>
              <a:cxn ang="T126">
                <a:pos x="T52" y="T53"/>
              </a:cxn>
              <a:cxn ang="T127">
                <a:pos x="T54" y="T55"/>
              </a:cxn>
              <a:cxn ang="T128">
                <a:pos x="T56" y="T57"/>
              </a:cxn>
              <a:cxn ang="T129">
                <a:pos x="T58" y="T59"/>
              </a:cxn>
              <a:cxn ang="T130">
                <a:pos x="T60" y="T61"/>
              </a:cxn>
              <a:cxn ang="T131">
                <a:pos x="T62" y="T63"/>
              </a:cxn>
              <a:cxn ang="T132">
                <a:pos x="T64" y="T65"/>
              </a:cxn>
              <a:cxn ang="T133">
                <a:pos x="T66" y="T67"/>
              </a:cxn>
              <a:cxn ang="T134">
                <a:pos x="T68" y="T69"/>
              </a:cxn>
              <a:cxn ang="T135">
                <a:pos x="T70" y="T71"/>
              </a:cxn>
              <a:cxn ang="T136">
                <a:pos x="T72" y="T73"/>
              </a:cxn>
              <a:cxn ang="T137">
                <a:pos x="T74" y="T75"/>
              </a:cxn>
              <a:cxn ang="T138">
                <a:pos x="T76" y="T77"/>
              </a:cxn>
              <a:cxn ang="T139">
                <a:pos x="T78" y="T79"/>
              </a:cxn>
              <a:cxn ang="T140">
                <a:pos x="T80" y="T81"/>
              </a:cxn>
              <a:cxn ang="T141">
                <a:pos x="T82" y="T83"/>
              </a:cxn>
              <a:cxn ang="T142">
                <a:pos x="T84" y="T85"/>
              </a:cxn>
              <a:cxn ang="T143">
                <a:pos x="T86" y="T87"/>
              </a:cxn>
              <a:cxn ang="T144">
                <a:pos x="T88" y="T89"/>
              </a:cxn>
              <a:cxn ang="T145">
                <a:pos x="T90" y="T91"/>
              </a:cxn>
              <a:cxn ang="T146">
                <a:pos x="T92" y="T93"/>
              </a:cxn>
              <a:cxn ang="T147">
                <a:pos x="T94" y="T95"/>
              </a:cxn>
              <a:cxn ang="T148">
                <a:pos x="T96" y="T97"/>
              </a:cxn>
              <a:cxn ang="T149">
                <a:pos x="T98" y="T99"/>
              </a:cxn>
            </a:cxnLst>
            <a:rect l="0" t="0" r="r" b="b"/>
            <a:pathLst>
              <a:path w="5026" h="5027">
                <a:moveTo>
                  <a:pt x="4113" y="0"/>
                </a:moveTo>
                <a:lnTo>
                  <a:pt x="914" y="0"/>
                </a:lnTo>
                <a:lnTo>
                  <a:pt x="867" y="1"/>
                </a:lnTo>
                <a:lnTo>
                  <a:pt x="821" y="5"/>
                </a:lnTo>
                <a:lnTo>
                  <a:pt x="775" y="11"/>
                </a:lnTo>
                <a:lnTo>
                  <a:pt x="730" y="19"/>
                </a:lnTo>
                <a:lnTo>
                  <a:pt x="686" y="29"/>
                </a:lnTo>
                <a:lnTo>
                  <a:pt x="642" y="42"/>
                </a:lnTo>
                <a:lnTo>
                  <a:pt x="599" y="56"/>
                </a:lnTo>
                <a:lnTo>
                  <a:pt x="558" y="72"/>
                </a:lnTo>
                <a:lnTo>
                  <a:pt x="518" y="90"/>
                </a:lnTo>
                <a:lnTo>
                  <a:pt x="478" y="111"/>
                </a:lnTo>
                <a:lnTo>
                  <a:pt x="440" y="133"/>
                </a:lnTo>
                <a:lnTo>
                  <a:pt x="404" y="156"/>
                </a:lnTo>
                <a:lnTo>
                  <a:pt x="368" y="182"/>
                </a:lnTo>
                <a:lnTo>
                  <a:pt x="333" y="209"/>
                </a:lnTo>
                <a:lnTo>
                  <a:pt x="300" y="238"/>
                </a:lnTo>
                <a:lnTo>
                  <a:pt x="268" y="268"/>
                </a:lnTo>
                <a:lnTo>
                  <a:pt x="238" y="300"/>
                </a:lnTo>
                <a:lnTo>
                  <a:pt x="209" y="333"/>
                </a:lnTo>
                <a:lnTo>
                  <a:pt x="181" y="368"/>
                </a:lnTo>
                <a:lnTo>
                  <a:pt x="156" y="404"/>
                </a:lnTo>
                <a:lnTo>
                  <a:pt x="133" y="440"/>
                </a:lnTo>
                <a:lnTo>
                  <a:pt x="111" y="478"/>
                </a:lnTo>
                <a:lnTo>
                  <a:pt x="90" y="518"/>
                </a:lnTo>
                <a:lnTo>
                  <a:pt x="72" y="558"/>
                </a:lnTo>
                <a:lnTo>
                  <a:pt x="56" y="599"/>
                </a:lnTo>
                <a:lnTo>
                  <a:pt x="42" y="642"/>
                </a:lnTo>
                <a:lnTo>
                  <a:pt x="29" y="686"/>
                </a:lnTo>
                <a:lnTo>
                  <a:pt x="19" y="730"/>
                </a:lnTo>
                <a:lnTo>
                  <a:pt x="11" y="775"/>
                </a:lnTo>
                <a:lnTo>
                  <a:pt x="5" y="821"/>
                </a:lnTo>
                <a:lnTo>
                  <a:pt x="1" y="867"/>
                </a:lnTo>
                <a:lnTo>
                  <a:pt x="0" y="914"/>
                </a:lnTo>
                <a:lnTo>
                  <a:pt x="0" y="4113"/>
                </a:lnTo>
                <a:lnTo>
                  <a:pt x="1" y="4160"/>
                </a:lnTo>
                <a:lnTo>
                  <a:pt x="5" y="4206"/>
                </a:lnTo>
                <a:lnTo>
                  <a:pt x="11" y="4252"/>
                </a:lnTo>
                <a:lnTo>
                  <a:pt x="19" y="4297"/>
                </a:lnTo>
                <a:lnTo>
                  <a:pt x="29" y="4341"/>
                </a:lnTo>
                <a:lnTo>
                  <a:pt x="42" y="4385"/>
                </a:lnTo>
                <a:lnTo>
                  <a:pt x="56" y="4427"/>
                </a:lnTo>
                <a:lnTo>
                  <a:pt x="72" y="4469"/>
                </a:lnTo>
                <a:lnTo>
                  <a:pt x="90" y="4509"/>
                </a:lnTo>
                <a:lnTo>
                  <a:pt x="111" y="4548"/>
                </a:lnTo>
                <a:lnTo>
                  <a:pt x="133" y="4588"/>
                </a:lnTo>
                <a:lnTo>
                  <a:pt x="156" y="4624"/>
                </a:lnTo>
                <a:lnTo>
                  <a:pt x="181" y="4660"/>
                </a:lnTo>
                <a:lnTo>
                  <a:pt x="209" y="4695"/>
                </a:lnTo>
                <a:lnTo>
                  <a:pt x="238" y="4728"/>
                </a:lnTo>
                <a:lnTo>
                  <a:pt x="268" y="4759"/>
                </a:lnTo>
                <a:lnTo>
                  <a:pt x="300" y="4789"/>
                </a:lnTo>
                <a:lnTo>
                  <a:pt x="333" y="4818"/>
                </a:lnTo>
                <a:lnTo>
                  <a:pt x="368" y="4846"/>
                </a:lnTo>
                <a:lnTo>
                  <a:pt x="404" y="4871"/>
                </a:lnTo>
                <a:lnTo>
                  <a:pt x="440" y="4895"/>
                </a:lnTo>
                <a:lnTo>
                  <a:pt x="478" y="4917"/>
                </a:lnTo>
                <a:lnTo>
                  <a:pt x="518" y="4937"/>
                </a:lnTo>
                <a:lnTo>
                  <a:pt x="558" y="4955"/>
                </a:lnTo>
                <a:lnTo>
                  <a:pt x="599" y="4971"/>
                </a:lnTo>
                <a:lnTo>
                  <a:pt x="642" y="4986"/>
                </a:lnTo>
                <a:lnTo>
                  <a:pt x="686" y="4999"/>
                </a:lnTo>
                <a:lnTo>
                  <a:pt x="730" y="5008"/>
                </a:lnTo>
                <a:lnTo>
                  <a:pt x="775" y="5016"/>
                </a:lnTo>
                <a:lnTo>
                  <a:pt x="821" y="5022"/>
                </a:lnTo>
                <a:lnTo>
                  <a:pt x="867" y="5025"/>
                </a:lnTo>
                <a:lnTo>
                  <a:pt x="914" y="5027"/>
                </a:lnTo>
                <a:lnTo>
                  <a:pt x="4113" y="5027"/>
                </a:lnTo>
                <a:lnTo>
                  <a:pt x="4160" y="5025"/>
                </a:lnTo>
                <a:lnTo>
                  <a:pt x="4206" y="5022"/>
                </a:lnTo>
                <a:lnTo>
                  <a:pt x="4252" y="5016"/>
                </a:lnTo>
                <a:lnTo>
                  <a:pt x="4297" y="5008"/>
                </a:lnTo>
                <a:lnTo>
                  <a:pt x="4342" y="4999"/>
                </a:lnTo>
                <a:lnTo>
                  <a:pt x="4384" y="4986"/>
                </a:lnTo>
                <a:lnTo>
                  <a:pt x="4427" y="4971"/>
                </a:lnTo>
                <a:lnTo>
                  <a:pt x="4469" y="4955"/>
                </a:lnTo>
                <a:lnTo>
                  <a:pt x="4509" y="4937"/>
                </a:lnTo>
                <a:lnTo>
                  <a:pt x="4548" y="4917"/>
                </a:lnTo>
                <a:lnTo>
                  <a:pt x="4587" y="4895"/>
                </a:lnTo>
                <a:lnTo>
                  <a:pt x="4624" y="4871"/>
                </a:lnTo>
                <a:lnTo>
                  <a:pt x="4660" y="4846"/>
                </a:lnTo>
                <a:lnTo>
                  <a:pt x="4694" y="4818"/>
                </a:lnTo>
                <a:lnTo>
                  <a:pt x="4728" y="4789"/>
                </a:lnTo>
                <a:lnTo>
                  <a:pt x="4759" y="4759"/>
                </a:lnTo>
                <a:lnTo>
                  <a:pt x="4789" y="4728"/>
                </a:lnTo>
                <a:lnTo>
                  <a:pt x="4818" y="4695"/>
                </a:lnTo>
                <a:lnTo>
                  <a:pt x="4845" y="4660"/>
                </a:lnTo>
                <a:lnTo>
                  <a:pt x="4871" y="4624"/>
                </a:lnTo>
                <a:lnTo>
                  <a:pt x="4895" y="4588"/>
                </a:lnTo>
                <a:lnTo>
                  <a:pt x="4917" y="4548"/>
                </a:lnTo>
                <a:lnTo>
                  <a:pt x="4936" y="4509"/>
                </a:lnTo>
                <a:lnTo>
                  <a:pt x="4955" y="4469"/>
                </a:lnTo>
                <a:lnTo>
                  <a:pt x="4971" y="4427"/>
                </a:lnTo>
                <a:lnTo>
                  <a:pt x="4986" y="4385"/>
                </a:lnTo>
                <a:lnTo>
                  <a:pt x="4997" y="4341"/>
                </a:lnTo>
                <a:lnTo>
                  <a:pt x="5008" y="4297"/>
                </a:lnTo>
                <a:lnTo>
                  <a:pt x="5016" y="4252"/>
                </a:lnTo>
                <a:lnTo>
                  <a:pt x="5022" y="4206"/>
                </a:lnTo>
                <a:lnTo>
                  <a:pt x="5025" y="4160"/>
                </a:lnTo>
                <a:lnTo>
                  <a:pt x="5026" y="4113"/>
                </a:lnTo>
                <a:lnTo>
                  <a:pt x="5026" y="914"/>
                </a:lnTo>
                <a:lnTo>
                  <a:pt x="5025" y="867"/>
                </a:lnTo>
                <a:lnTo>
                  <a:pt x="5022" y="821"/>
                </a:lnTo>
                <a:lnTo>
                  <a:pt x="5016" y="775"/>
                </a:lnTo>
                <a:lnTo>
                  <a:pt x="5008" y="730"/>
                </a:lnTo>
                <a:lnTo>
                  <a:pt x="4997" y="686"/>
                </a:lnTo>
                <a:lnTo>
                  <a:pt x="4986" y="642"/>
                </a:lnTo>
                <a:lnTo>
                  <a:pt x="4971" y="599"/>
                </a:lnTo>
                <a:lnTo>
                  <a:pt x="4955" y="558"/>
                </a:lnTo>
                <a:lnTo>
                  <a:pt x="4936" y="518"/>
                </a:lnTo>
                <a:lnTo>
                  <a:pt x="4917" y="478"/>
                </a:lnTo>
                <a:lnTo>
                  <a:pt x="4895" y="440"/>
                </a:lnTo>
                <a:lnTo>
                  <a:pt x="4871" y="404"/>
                </a:lnTo>
                <a:lnTo>
                  <a:pt x="4845" y="368"/>
                </a:lnTo>
                <a:lnTo>
                  <a:pt x="4818" y="333"/>
                </a:lnTo>
                <a:lnTo>
                  <a:pt x="4789" y="300"/>
                </a:lnTo>
                <a:lnTo>
                  <a:pt x="4759" y="268"/>
                </a:lnTo>
                <a:lnTo>
                  <a:pt x="4728" y="238"/>
                </a:lnTo>
                <a:lnTo>
                  <a:pt x="4694" y="209"/>
                </a:lnTo>
                <a:lnTo>
                  <a:pt x="4660" y="182"/>
                </a:lnTo>
                <a:lnTo>
                  <a:pt x="4624" y="156"/>
                </a:lnTo>
                <a:lnTo>
                  <a:pt x="4587" y="133"/>
                </a:lnTo>
                <a:lnTo>
                  <a:pt x="4548" y="111"/>
                </a:lnTo>
                <a:lnTo>
                  <a:pt x="4509" y="90"/>
                </a:lnTo>
                <a:lnTo>
                  <a:pt x="4469" y="72"/>
                </a:lnTo>
                <a:lnTo>
                  <a:pt x="4427" y="56"/>
                </a:lnTo>
                <a:lnTo>
                  <a:pt x="4384" y="42"/>
                </a:lnTo>
                <a:lnTo>
                  <a:pt x="4342" y="29"/>
                </a:lnTo>
                <a:lnTo>
                  <a:pt x="4297" y="19"/>
                </a:lnTo>
                <a:lnTo>
                  <a:pt x="4252" y="11"/>
                </a:lnTo>
                <a:lnTo>
                  <a:pt x="4206" y="5"/>
                </a:lnTo>
                <a:lnTo>
                  <a:pt x="4160" y="1"/>
                </a:lnTo>
                <a:lnTo>
                  <a:pt x="4113" y="0"/>
                </a:lnTo>
                <a:close/>
                <a:moveTo>
                  <a:pt x="4114" y="2971"/>
                </a:moveTo>
                <a:lnTo>
                  <a:pt x="2971" y="2971"/>
                </a:lnTo>
                <a:lnTo>
                  <a:pt x="2971" y="4114"/>
                </a:lnTo>
                <a:lnTo>
                  <a:pt x="2057" y="4114"/>
                </a:lnTo>
                <a:lnTo>
                  <a:pt x="2057" y="2971"/>
                </a:lnTo>
                <a:lnTo>
                  <a:pt x="914" y="2971"/>
                </a:lnTo>
                <a:lnTo>
                  <a:pt x="914" y="2057"/>
                </a:lnTo>
                <a:lnTo>
                  <a:pt x="2057" y="2057"/>
                </a:lnTo>
                <a:lnTo>
                  <a:pt x="2057" y="914"/>
                </a:lnTo>
                <a:lnTo>
                  <a:pt x="2971" y="914"/>
                </a:lnTo>
                <a:lnTo>
                  <a:pt x="2971" y="2057"/>
                </a:lnTo>
                <a:lnTo>
                  <a:pt x="4114" y="2057"/>
                </a:lnTo>
                <a:lnTo>
                  <a:pt x="4114" y="2971"/>
                </a:lnTo>
                <a:close/>
              </a:path>
            </a:pathLst>
          </a:custGeom>
          <a:solidFill>
            <a:srgbClr val="0E0BA4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/>
            <a:endParaRPr lang="zh-CN" altLang="en-US">
              <a:solidFill>
                <a:srgbClr val="0E0BA4"/>
              </a:solidFill>
            </a:endParaRPr>
          </a:p>
        </p:txBody>
      </p:sp>
      <p:sp>
        <p:nvSpPr>
          <p:cNvPr id="55" name="KSO_Shape"/>
          <p:cNvSpPr>
            <a:spLocks noChangeAspect="1"/>
          </p:cNvSpPr>
          <p:nvPr/>
        </p:nvSpPr>
        <p:spPr bwMode="auto">
          <a:xfrm>
            <a:off x="5794957" y="4243556"/>
            <a:ext cx="252421" cy="252000"/>
          </a:xfrm>
          <a:custGeom>
            <a:avLst/>
            <a:gdLst>
              <a:gd name="T0" fmla="*/ 346433 w 5026"/>
              <a:gd name="T1" fmla="*/ 0 h 5027"/>
              <a:gd name="T2" fmla="*/ 293748 w 5026"/>
              <a:gd name="T3" fmla="*/ 4164 h 5027"/>
              <a:gd name="T4" fmla="*/ 243337 w 5026"/>
              <a:gd name="T5" fmla="*/ 15897 h 5027"/>
              <a:gd name="T6" fmla="*/ 196337 w 5026"/>
              <a:gd name="T7" fmla="*/ 34065 h 5027"/>
              <a:gd name="T8" fmla="*/ 153128 w 5026"/>
              <a:gd name="T9" fmla="*/ 59046 h 5027"/>
              <a:gd name="T10" fmla="*/ 113709 w 5026"/>
              <a:gd name="T11" fmla="*/ 90083 h 5027"/>
              <a:gd name="T12" fmla="*/ 79217 w 5026"/>
              <a:gd name="T13" fmla="*/ 126041 h 5027"/>
              <a:gd name="T14" fmla="*/ 50411 w 5026"/>
              <a:gd name="T15" fmla="*/ 166541 h 5027"/>
              <a:gd name="T16" fmla="*/ 27290 w 5026"/>
              <a:gd name="T17" fmla="*/ 211204 h 5027"/>
              <a:gd name="T18" fmla="*/ 10992 w 5026"/>
              <a:gd name="T19" fmla="*/ 259652 h 5027"/>
              <a:gd name="T20" fmla="*/ 1895 w 5026"/>
              <a:gd name="T21" fmla="*/ 310750 h 5027"/>
              <a:gd name="T22" fmla="*/ 0 w 5026"/>
              <a:gd name="T23" fmla="*/ 1556777 h 5027"/>
              <a:gd name="T24" fmla="*/ 1895 w 5026"/>
              <a:gd name="T25" fmla="*/ 1591978 h 5027"/>
              <a:gd name="T26" fmla="*/ 10992 w 5026"/>
              <a:gd name="T27" fmla="*/ 1643076 h 5027"/>
              <a:gd name="T28" fmla="*/ 27290 w 5026"/>
              <a:gd name="T29" fmla="*/ 1691524 h 5027"/>
              <a:gd name="T30" fmla="*/ 50411 w 5026"/>
              <a:gd name="T31" fmla="*/ 1736566 h 5027"/>
              <a:gd name="T32" fmla="*/ 79217 w 5026"/>
              <a:gd name="T33" fmla="*/ 1777065 h 5027"/>
              <a:gd name="T34" fmla="*/ 113709 w 5026"/>
              <a:gd name="T35" fmla="*/ 1812645 h 5027"/>
              <a:gd name="T36" fmla="*/ 153128 w 5026"/>
              <a:gd name="T37" fmla="*/ 1843682 h 5027"/>
              <a:gd name="T38" fmla="*/ 196337 w 5026"/>
              <a:gd name="T39" fmla="*/ 1868663 h 5027"/>
              <a:gd name="T40" fmla="*/ 243337 w 5026"/>
              <a:gd name="T41" fmla="*/ 1887209 h 5027"/>
              <a:gd name="T42" fmla="*/ 293748 w 5026"/>
              <a:gd name="T43" fmla="*/ 1898564 h 5027"/>
              <a:gd name="T44" fmla="*/ 346433 w 5026"/>
              <a:gd name="T45" fmla="*/ 1902728 h 5027"/>
              <a:gd name="T46" fmla="*/ 1576761 w 5026"/>
              <a:gd name="T47" fmla="*/ 1901971 h 5027"/>
              <a:gd name="T48" fmla="*/ 1628688 w 5026"/>
              <a:gd name="T49" fmla="*/ 1895536 h 5027"/>
              <a:gd name="T50" fmla="*/ 1677962 w 5026"/>
              <a:gd name="T51" fmla="*/ 1881532 h 5027"/>
              <a:gd name="T52" fmla="*/ 1723824 w 5026"/>
              <a:gd name="T53" fmla="*/ 1861093 h 5027"/>
              <a:gd name="T54" fmla="*/ 1766275 w 5026"/>
              <a:gd name="T55" fmla="*/ 1834219 h 5027"/>
              <a:gd name="T56" fmla="*/ 1803799 w 5026"/>
              <a:gd name="T57" fmla="*/ 1801290 h 5027"/>
              <a:gd name="T58" fmla="*/ 1836396 w 5026"/>
              <a:gd name="T59" fmla="*/ 1763818 h 5027"/>
              <a:gd name="T60" fmla="*/ 1863686 w 5026"/>
              <a:gd name="T61" fmla="*/ 1721426 h 5027"/>
              <a:gd name="T62" fmla="*/ 1884153 w 5026"/>
              <a:gd name="T63" fmla="*/ 1675627 h 5027"/>
              <a:gd name="T64" fmla="*/ 1898177 w 5026"/>
              <a:gd name="T65" fmla="*/ 1626422 h 5027"/>
              <a:gd name="T66" fmla="*/ 1904621 w 5026"/>
              <a:gd name="T67" fmla="*/ 1574567 h 5027"/>
              <a:gd name="T68" fmla="*/ 1905000 w 5026"/>
              <a:gd name="T69" fmla="*/ 345951 h 5027"/>
              <a:gd name="T70" fmla="*/ 1901210 w 5026"/>
              <a:gd name="T71" fmla="*/ 293339 h 5027"/>
              <a:gd name="T72" fmla="*/ 1889839 w 5026"/>
              <a:gd name="T73" fmla="*/ 242998 h 5027"/>
              <a:gd name="T74" fmla="*/ 1870887 w 5026"/>
              <a:gd name="T75" fmla="*/ 196064 h 5027"/>
              <a:gd name="T76" fmla="*/ 1846250 w 5026"/>
              <a:gd name="T77" fmla="*/ 152915 h 5027"/>
              <a:gd name="T78" fmla="*/ 1815170 w 5026"/>
              <a:gd name="T79" fmla="*/ 113551 h 5027"/>
              <a:gd name="T80" fmla="*/ 1779162 w 5026"/>
              <a:gd name="T81" fmla="*/ 79107 h 5027"/>
              <a:gd name="T82" fmla="*/ 1738606 w 5026"/>
              <a:gd name="T83" fmla="*/ 50341 h 5027"/>
              <a:gd name="T84" fmla="*/ 1693881 w 5026"/>
              <a:gd name="T85" fmla="*/ 27252 h 5027"/>
              <a:gd name="T86" fmla="*/ 1645744 w 5026"/>
              <a:gd name="T87" fmla="*/ 10977 h 5027"/>
              <a:gd name="T88" fmla="*/ 1594196 w 5026"/>
              <a:gd name="T89" fmla="*/ 1893 h 5027"/>
              <a:gd name="T90" fmla="*/ 1559326 w 5026"/>
              <a:gd name="T91" fmla="*/ 1124529 h 5027"/>
              <a:gd name="T92" fmla="*/ 779663 w 5026"/>
              <a:gd name="T93" fmla="*/ 1557156 h 5027"/>
              <a:gd name="T94" fmla="*/ 346433 w 5026"/>
              <a:gd name="T95" fmla="*/ 778578 h 5027"/>
              <a:gd name="T96" fmla="*/ 1126095 w 5026"/>
              <a:gd name="T97" fmla="*/ 345951 h 5027"/>
              <a:gd name="T98" fmla="*/ 1559326 w 5026"/>
              <a:gd name="T99" fmla="*/ 1124529 h 5027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</a:gdLst>
            <a:ahLst/>
            <a:cxnLst>
              <a:cxn ang="T100">
                <a:pos x="T0" y="T1"/>
              </a:cxn>
              <a:cxn ang="T101">
                <a:pos x="T2" y="T3"/>
              </a:cxn>
              <a:cxn ang="T102">
                <a:pos x="T4" y="T5"/>
              </a:cxn>
              <a:cxn ang="T103">
                <a:pos x="T6" y="T7"/>
              </a:cxn>
              <a:cxn ang="T104">
                <a:pos x="T8" y="T9"/>
              </a:cxn>
              <a:cxn ang="T105">
                <a:pos x="T10" y="T11"/>
              </a:cxn>
              <a:cxn ang="T106">
                <a:pos x="T12" y="T13"/>
              </a:cxn>
              <a:cxn ang="T107">
                <a:pos x="T14" y="T15"/>
              </a:cxn>
              <a:cxn ang="T108">
                <a:pos x="T16" y="T17"/>
              </a:cxn>
              <a:cxn ang="T109">
                <a:pos x="T18" y="T19"/>
              </a:cxn>
              <a:cxn ang="T110">
                <a:pos x="T20" y="T21"/>
              </a:cxn>
              <a:cxn ang="T111">
                <a:pos x="T22" y="T23"/>
              </a:cxn>
              <a:cxn ang="T112">
                <a:pos x="T24" y="T25"/>
              </a:cxn>
              <a:cxn ang="T113">
                <a:pos x="T26" y="T27"/>
              </a:cxn>
              <a:cxn ang="T114">
                <a:pos x="T28" y="T29"/>
              </a:cxn>
              <a:cxn ang="T115">
                <a:pos x="T30" y="T31"/>
              </a:cxn>
              <a:cxn ang="T116">
                <a:pos x="T32" y="T33"/>
              </a:cxn>
              <a:cxn ang="T117">
                <a:pos x="T34" y="T35"/>
              </a:cxn>
              <a:cxn ang="T118">
                <a:pos x="T36" y="T37"/>
              </a:cxn>
              <a:cxn ang="T119">
                <a:pos x="T38" y="T39"/>
              </a:cxn>
              <a:cxn ang="T120">
                <a:pos x="T40" y="T41"/>
              </a:cxn>
              <a:cxn ang="T121">
                <a:pos x="T42" y="T43"/>
              </a:cxn>
              <a:cxn ang="T122">
                <a:pos x="T44" y="T45"/>
              </a:cxn>
              <a:cxn ang="T123">
                <a:pos x="T46" y="T47"/>
              </a:cxn>
              <a:cxn ang="T124">
                <a:pos x="T48" y="T49"/>
              </a:cxn>
              <a:cxn ang="T125">
                <a:pos x="T50" y="T51"/>
              </a:cxn>
              <a:cxn ang="T126">
                <a:pos x="T52" y="T53"/>
              </a:cxn>
              <a:cxn ang="T127">
                <a:pos x="T54" y="T55"/>
              </a:cxn>
              <a:cxn ang="T128">
                <a:pos x="T56" y="T57"/>
              </a:cxn>
              <a:cxn ang="T129">
                <a:pos x="T58" y="T59"/>
              </a:cxn>
              <a:cxn ang="T130">
                <a:pos x="T60" y="T61"/>
              </a:cxn>
              <a:cxn ang="T131">
                <a:pos x="T62" y="T63"/>
              </a:cxn>
              <a:cxn ang="T132">
                <a:pos x="T64" y="T65"/>
              </a:cxn>
              <a:cxn ang="T133">
                <a:pos x="T66" y="T67"/>
              </a:cxn>
              <a:cxn ang="T134">
                <a:pos x="T68" y="T69"/>
              </a:cxn>
              <a:cxn ang="T135">
                <a:pos x="T70" y="T71"/>
              </a:cxn>
              <a:cxn ang="T136">
                <a:pos x="T72" y="T73"/>
              </a:cxn>
              <a:cxn ang="T137">
                <a:pos x="T74" y="T75"/>
              </a:cxn>
              <a:cxn ang="T138">
                <a:pos x="T76" y="T77"/>
              </a:cxn>
              <a:cxn ang="T139">
                <a:pos x="T78" y="T79"/>
              </a:cxn>
              <a:cxn ang="T140">
                <a:pos x="T80" y="T81"/>
              </a:cxn>
              <a:cxn ang="T141">
                <a:pos x="T82" y="T83"/>
              </a:cxn>
              <a:cxn ang="T142">
                <a:pos x="T84" y="T85"/>
              </a:cxn>
              <a:cxn ang="T143">
                <a:pos x="T86" y="T87"/>
              </a:cxn>
              <a:cxn ang="T144">
                <a:pos x="T88" y="T89"/>
              </a:cxn>
              <a:cxn ang="T145">
                <a:pos x="T90" y="T91"/>
              </a:cxn>
              <a:cxn ang="T146">
                <a:pos x="T92" y="T93"/>
              </a:cxn>
              <a:cxn ang="T147">
                <a:pos x="T94" y="T95"/>
              </a:cxn>
              <a:cxn ang="T148">
                <a:pos x="T96" y="T97"/>
              </a:cxn>
              <a:cxn ang="T149">
                <a:pos x="T98" y="T99"/>
              </a:cxn>
            </a:cxnLst>
            <a:rect l="0" t="0" r="r" b="b"/>
            <a:pathLst>
              <a:path w="5026" h="5027">
                <a:moveTo>
                  <a:pt x="4113" y="0"/>
                </a:moveTo>
                <a:lnTo>
                  <a:pt x="914" y="0"/>
                </a:lnTo>
                <a:lnTo>
                  <a:pt x="867" y="1"/>
                </a:lnTo>
                <a:lnTo>
                  <a:pt x="821" y="5"/>
                </a:lnTo>
                <a:lnTo>
                  <a:pt x="775" y="11"/>
                </a:lnTo>
                <a:lnTo>
                  <a:pt x="730" y="19"/>
                </a:lnTo>
                <a:lnTo>
                  <a:pt x="686" y="29"/>
                </a:lnTo>
                <a:lnTo>
                  <a:pt x="642" y="42"/>
                </a:lnTo>
                <a:lnTo>
                  <a:pt x="599" y="56"/>
                </a:lnTo>
                <a:lnTo>
                  <a:pt x="558" y="72"/>
                </a:lnTo>
                <a:lnTo>
                  <a:pt x="518" y="90"/>
                </a:lnTo>
                <a:lnTo>
                  <a:pt x="478" y="111"/>
                </a:lnTo>
                <a:lnTo>
                  <a:pt x="440" y="133"/>
                </a:lnTo>
                <a:lnTo>
                  <a:pt x="404" y="156"/>
                </a:lnTo>
                <a:lnTo>
                  <a:pt x="368" y="182"/>
                </a:lnTo>
                <a:lnTo>
                  <a:pt x="333" y="209"/>
                </a:lnTo>
                <a:lnTo>
                  <a:pt x="300" y="238"/>
                </a:lnTo>
                <a:lnTo>
                  <a:pt x="268" y="268"/>
                </a:lnTo>
                <a:lnTo>
                  <a:pt x="238" y="300"/>
                </a:lnTo>
                <a:lnTo>
                  <a:pt x="209" y="333"/>
                </a:lnTo>
                <a:lnTo>
                  <a:pt x="181" y="368"/>
                </a:lnTo>
                <a:lnTo>
                  <a:pt x="156" y="404"/>
                </a:lnTo>
                <a:lnTo>
                  <a:pt x="133" y="440"/>
                </a:lnTo>
                <a:lnTo>
                  <a:pt x="111" y="478"/>
                </a:lnTo>
                <a:lnTo>
                  <a:pt x="90" y="518"/>
                </a:lnTo>
                <a:lnTo>
                  <a:pt x="72" y="558"/>
                </a:lnTo>
                <a:lnTo>
                  <a:pt x="56" y="599"/>
                </a:lnTo>
                <a:lnTo>
                  <a:pt x="42" y="642"/>
                </a:lnTo>
                <a:lnTo>
                  <a:pt x="29" y="686"/>
                </a:lnTo>
                <a:lnTo>
                  <a:pt x="19" y="730"/>
                </a:lnTo>
                <a:lnTo>
                  <a:pt x="11" y="775"/>
                </a:lnTo>
                <a:lnTo>
                  <a:pt x="5" y="821"/>
                </a:lnTo>
                <a:lnTo>
                  <a:pt x="1" y="867"/>
                </a:lnTo>
                <a:lnTo>
                  <a:pt x="0" y="914"/>
                </a:lnTo>
                <a:lnTo>
                  <a:pt x="0" y="4113"/>
                </a:lnTo>
                <a:lnTo>
                  <a:pt x="1" y="4160"/>
                </a:lnTo>
                <a:lnTo>
                  <a:pt x="5" y="4206"/>
                </a:lnTo>
                <a:lnTo>
                  <a:pt x="11" y="4252"/>
                </a:lnTo>
                <a:lnTo>
                  <a:pt x="19" y="4297"/>
                </a:lnTo>
                <a:lnTo>
                  <a:pt x="29" y="4341"/>
                </a:lnTo>
                <a:lnTo>
                  <a:pt x="42" y="4385"/>
                </a:lnTo>
                <a:lnTo>
                  <a:pt x="56" y="4427"/>
                </a:lnTo>
                <a:lnTo>
                  <a:pt x="72" y="4469"/>
                </a:lnTo>
                <a:lnTo>
                  <a:pt x="90" y="4509"/>
                </a:lnTo>
                <a:lnTo>
                  <a:pt x="111" y="4548"/>
                </a:lnTo>
                <a:lnTo>
                  <a:pt x="133" y="4588"/>
                </a:lnTo>
                <a:lnTo>
                  <a:pt x="156" y="4624"/>
                </a:lnTo>
                <a:lnTo>
                  <a:pt x="181" y="4660"/>
                </a:lnTo>
                <a:lnTo>
                  <a:pt x="209" y="4695"/>
                </a:lnTo>
                <a:lnTo>
                  <a:pt x="238" y="4728"/>
                </a:lnTo>
                <a:lnTo>
                  <a:pt x="268" y="4759"/>
                </a:lnTo>
                <a:lnTo>
                  <a:pt x="300" y="4789"/>
                </a:lnTo>
                <a:lnTo>
                  <a:pt x="333" y="4818"/>
                </a:lnTo>
                <a:lnTo>
                  <a:pt x="368" y="4846"/>
                </a:lnTo>
                <a:lnTo>
                  <a:pt x="404" y="4871"/>
                </a:lnTo>
                <a:lnTo>
                  <a:pt x="440" y="4895"/>
                </a:lnTo>
                <a:lnTo>
                  <a:pt x="478" y="4917"/>
                </a:lnTo>
                <a:lnTo>
                  <a:pt x="518" y="4937"/>
                </a:lnTo>
                <a:lnTo>
                  <a:pt x="558" y="4955"/>
                </a:lnTo>
                <a:lnTo>
                  <a:pt x="599" y="4971"/>
                </a:lnTo>
                <a:lnTo>
                  <a:pt x="642" y="4986"/>
                </a:lnTo>
                <a:lnTo>
                  <a:pt x="686" y="4999"/>
                </a:lnTo>
                <a:lnTo>
                  <a:pt x="730" y="5008"/>
                </a:lnTo>
                <a:lnTo>
                  <a:pt x="775" y="5016"/>
                </a:lnTo>
                <a:lnTo>
                  <a:pt x="821" y="5022"/>
                </a:lnTo>
                <a:lnTo>
                  <a:pt x="867" y="5025"/>
                </a:lnTo>
                <a:lnTo>
                  <a:pt x="914" y="5027"/>
                </a:lnTo>
                <a:lnTo>
                  <a:pt x="4113" y="5027"/>
                </a:lnTo>
                <a:lnTo>
                  <a:pt x="4160" y="5025"/>
                </a:lnTo>
                <a:lnTo>
                  <a:pt x="4206" y="5022"/>
                </a:lnTo>
                <a:lnTo>
                  <a:pt x="4252" y="5016"/>
                </a:lnTo>
                <a:lnTo>
                  <a:pt x="4297" y="5008"/>
                </a:lnTo>
                <a:lnTo>
                  <a:pt x="4342" y="4999"/>
                </a:lnTo>
                <a:lnTo>
                  <a:pt x="4384" y="4986"/>
                </a:lnTo>
                <a:lnTo>
                  <a:pt x="4427" y="4971"/>
                </a:lnTo>
                <a:lnTo>
                  <a:pt x="4469" y="4955"/>
                </a:lnTo>
                <a:lnTo>
                  <a:pt x="4509" y="4937"/>
                </a:lnTo>
                <a:lnTo>
                  <a:pt x="4548" y="4917"/>
                </a:lnTo>
                <a:lnTo>
                  <a:pt x="4587" y="4895"/>
                </a:lnTo>
                <a:lnTo>
                  <a:pt x="4624" y="4871"/>
                </a:lnTo>
                <a:lnTo>
                  <a:pt x="4660" y="4846"/>
                </a:lnTo>
                <a:lnTo>
                  <a:pt x="4694" y="4818"/>
                </a:lnTo>
                <a:lnTo>
                  <a:pt x="4728" y="4789"/>
                </a:lnTo>
                <a:lnTo>
                  <a:pt x="4759" y="4759"/>
                </a:lnTo>
                <a:lnTo>
                  <a:pt x="4789" y="4728"/>
                </a:lnTo>
                <a:lnTo>
                  <a:pt x="4818" y="4695"/>
                </a:lnTo>
                <a:lnTo>
                  <a:pt x="4845" y="4660"/>
                </a:lnTo>
                <a:lnTo>
                  <a:pt x="4871" y="4624"/>
                </a:lnTo>
                <a:lnTo>
                  <a:pt x="4895" y="4588"/>
                </a:lnTo>
                <a:lnTo>
                  <a:pt x="4917" y="4548"/>
                </a:lnTo>
                <a:lnTo>
                  <a:pt x="4936" y="4509"/>
                </a:lnTo>
                <a:lnTo>
                  <a:pt x="4955" y="4469"/>
                </a:lnTo>
                <a:lnTo>
                  <a:pt x="4971" y="4427"/>
                </a:lnTo>
                <a:lnTo>
                  <a:pt x="4986" y="4385"/>
                </a:lnTo>
                <a:lnTo>
                  <a:pt x="4997" y="4341"/>
                </a:lnTo>
                <a:lnTo>
                  <a:pt x="5008" y="4297"/>
                </a:lnTo>
                <a:lnTo>
                  <a:pt x="5016" y="4252"/>
                </a:lnTo>
                <a:lnTo>
                  <a:pt x="5022" y="4206"/>
                </a:lnTo>
                <a:lnTo>
                  <a:pt x="5025" y="4160"/>
                </a:lnTo>
                <a:lnTo>
                  <a:pt x="5026" y="4113"/>
                </a:lnTo>
                <a:lnTo>
                  <a:pt x="5026" y="914"/>
                </a:lnTo>
                <a:lnTo>
                  <a:pt x="5025" y="867"/>
                </a:lnTo>
                <a:lnTo>
                  <a:pt x="5022" y="821"/>
                </a:lnTo>
                <a:lnTo>
                  <a:pt x="5016" y="775"/>
                </a:lnTo>
                <a:lnTo>
                  <a:pt x="5008" y="730"/>
                </a:lnTo>
                <a:lnTo>
                  <a:pt x="4997" y="686"/>
                </a:lnTo>
                <a:lnTo>
                  <a:pt x="4986" y="642"/>
                </a:lnTo>
                <a:lnTo>
                  <a:pt x="4971" y="599"/>
                </a:lnTo>
                <a:lnTo>
                  <a:pt x="4955" y="558"/>
                </a:lnTo>
                <a:lnTo>
                  <a:pt x="4936" y="518"/>
                </a:lnTo>
                <a:lnTo>
                  <a:pt x="4917" y="478"/>
                </a:lnTo>
                <a:lnTo>
                  <a:pt x="4895" y="440"/>
                </a:lnTo>
                <a:lnTo>
                  <a:pt x="4871" y="404"/>
                </a:lnTo>
                <a:lnTo>
                  <a:pt x="4845" y="368"/>
                </a:lnTo>
                <a:lnTo>
                  <a:pt x="4818" y="333"/>
                </a:lnTo>
                <a:lnTo>
                  <a:pt x="4789" y="300"/>
                </a:lnTo>
                <a:lnTo>
                  <a:pt x="4759" y="268"/>
                </a:lnTo>
                <a:lnTo>
                  <a:pt x="4728" y="238"/>
                </a:lnTo>
                <a:lnTo>
                  <a:pt x="4694" y="209"/>
                </a:lnTo>
                <a:lnTo>
                  <a:pt x="4660" y="182"/>
                </a:lnTo>
                <a:lnTo>
                  <a:pt x="4624" y="156"/>
                </a:lnTo>
                <a:lnTo>
                  <a:pt x="4587" y="133"/>
                </a:lnTo>
                <a:lnTo>
                  <a:pt x="4548" y="111"/>
                </a:lnTo>
                <a:lnTo>
                  <a:pt x="4509" y="90"/>
                </a:lnTo>
                <a:lnTo>
                  <a:pt x="4469" y="72"/>
                </a:lnTo>
                <a:lnTo>
                  <a:pt x="4427" y="56"/>
                </a:lnTo>
                <a:lnTo>
                  <a:pt x="4384" y="42"/>
                </a:lnTo>
                <a:lnTo>
                  <a:pt x="4342" y="29"/>
                </a:lnTo>
                <a:lnTo>
                  <a:pt x="4297" y="19"/>
                </a:lnTo>
                <a:lnTo>
                  <a:pt x="4252" y="11"/>
                </a:lnTo>
                <a:lnTo>
                  <a:pt x="4206" y="5"/>
                </a:lnTo>
                <a:lnTo>
                  <a:pt x="4160" y="1"/>
                </a:lnTo>
                <a:lnTo>
                  <a:pt x="4113" y="0"/>
                </a:lnTo>
                <a:close/>
                <a:moveTo>
                  <a:pt x="4114" y="2971"/>
                </a:moveTo>
                <a:lnTo>
                  <a:pt x="2971" y="2971"/>
                </a:lnTo>
                <a:lnTo>
                  <a:pt x="2971" y="4114"/>
                </a:lnTo>
                <a:lnTo>
                  <a:pt x="2057" y="4114"/>
                </a:lnTo>
                <a:lnTo>
                  <a:pt x="2057" y="2971"/>
                </a:lnTo>
                <a:lnTo>
                  <a:pt x="914" y="2971"/>
                </a:lnTo>
                <a:lnTo>
                  <a:pt x="914" y="2057"/>
                </a:lnTo>
                <a:lnTo>
                  <a:pt x="2057" y="2057"/>
                </a:lnTo>
                <a:lnTo>
                  <a:pt x="2057" y="914"/>
                </a:lnTo>
                <a:lnTo>
                  <a:pt x="2971" y="914"/>
                </a:lnTo>
                <a:lnTo>
                  <a:pt x="2971" y="2057"/>
                </a:lnTo>
                <a:lnTo>
                  <a:pt x="4114" y="2057"/>
                </a:lnTo>
                <a:lnTo>
                  <a:pt x="4114" y="2971"/>
                </a:lnTo>
                <a:close/>
              </a:path>
            </a:pathLst>
          </a:custGeom>
          <a:solidFill>
            <a:srgbClr val="0E0BA4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/>
            <a:endParaRPr lang="zh-CN" altLang="en-US">
              <a:solidFill>
                <a:srgbClr val="0E0BA4"/>
              </a:solidFill>
            </a:endParaRPr>
          </a:p>
        </p:txBody>
      </p:sp>
      <p:sp>
        <p:nvSpPr>
          <p:cNvPr id="56" name="KSO_Shape"/>
          <p:cNvSpPr>
            <a:spLocks noChangeAspect="1"/>
          </p:cNvSpPr>
          <p:nvPr/>
        </p:nvSpPr>
        <p:spPr bwMode="auto">
          <a:xfrm>
            <a:off x="7734882" y="4243556"/>
            <a:ext cx="252421" cy="252000"/>
          </a:xfrm>
          <a:custGeom>
            <a:avLst/>
            <a:gdLst>
              <a:gd name="T0" fmla="*/ 346433 w 5026"/>
              <a:gd name="T1" fmla="*/ 0 h 5027"/>
              <a:gd name="T2" fmla="*/ 293748 w 5026"/>
              <a:gd name="T3" fmla="*/ 4164 h 5027"/>
              <a:gd name="T4" fmla="*/ 243337 w 5026"/>
              <a:gd name="T5" fmla="*/ 15897 h 5027"/>
              <a:gd name="T6" fmla="*/ 196337 w 5026"/>
              <a:gd name="T7" fmla="*/ 34065 h 5027"/>
              <a:gd name="T8" fmla="*/ 153128 w 5026"/>
              <a:gd name="T9" fmla="*/ 59046 h 5027"/>
              <a:gd name="T10" fmla="*/ 113709 w 5026"/>
              <a:gd name="T11" fmla="*/ 90083 h 5027"/>
              <a:gd name="T12" fmla="*/ 79217 w 5026"/>
              <a:gd name="T13" fmla="*/ 126041 h 5027"/>
              <a:gd name="T14" fmla="*/ 50411 w 5026"/>
              <a:gd name="T15" fmla="*/ 166541 h 5027"/>
              <a:gd name="T16" fmla="*/ 27290 w 5026"/>
              <a:gd name="T17" fmla="*/ 211204 h 5027"/>
              <a:gd name="T18" fmla="*/ 10992 w 5026"/>
              <a:gd name="T19" fmla="*/ 259652 h 5027"/>
              <a:gd name="T20" fmla="*/ 1895 w 5026"/>
              <a:gd name="T21" fmla="*/ 310750 h 5027"/>
              <a:gd name="T22" fmla="*/ 0 w 5026"/>
              <a:gd name="T23" fmla="*/ 1556777 h 5027"/>
              <a:gd name="T24" fmla="*/ 1895 w 5026"/>
              <a:gd name="T25" fmla="*/ 1591978 h 5027"/>
              <a:gd name="T26" fmla="*/ 10992 w 5026"/>
              <a:gd name="T27" fmla="*/ 1643076 h 5027"/>
              <a:gd name="T28" fmla="*/ 27290 w 5026"/>
              <a:gd name="T29" fmla="*/ 1691524 h 5027"/>
              <a:gd name="T30" fmla="*/ 50411 w 5026"/>
              <a:gd name="T31" fmla="*/ 1736566 h 5027"/>
              <a:gd name="T32" fmla="*/ 79217 w 5026"/>
              <a:gd name="T33" fmla="*/ 1777065 h 5027"/>
              <a:gd name="T34" fmla="*/ 113709 w 5026"/>
              <a:gd name="T35" fmla="*/ 1812645 h 5027"/>
              <a:gd name="T36" fmla="*/ 153128 w 5026"/>
              <a:gd name="T37" fmla="*/ 1843682 h 5027"/>
              <a:gd name="T38" fmla="*/ 196337 w 5026"/>
              <a:gd name="T39" fmla="*/ 1868663 h 5027"/>
              <a:gd name="T40" fmla="*/ 243337 w 5026"/>
              <a:gd name="T41" fmla="*/ 1887209 h 5027"/>
              <a:gd name="T42" fmla="*/ 293748 w 5026"/>
              <a:gd name="T43" fmla="*/ 1898564 h 5027"/>
              <a:gd name="T44" fmla="*/ 346433 w 5026"/>
              <a:gd name="T45" fmla="*/ 1902728 h 5027"/>
              <a:gd name="T46" fmla="*/ 1576761 w 5026"/>
              <a:gd name="T47" fmla="*/ 1901971 h 5027"/>
              <a:gd name="T48" fmla="*/ 1628688 w 5026"/>
              <a:gd name="T49" fmla="*/ 1895536 h 5027"/>
              <a:gd name="T50" fmla="*/ 1677962 w 5026"/>
              <a:gd name="T51" fmla="*/ 1881532 h 5027"/>
              <a:gd name="T52" fmla="*/ 1723824 w 5026"/>
              <a:gd name="T53" fmla="*/ 1861093 h 5027"/>
              <a:gd name="T54" fmla="*/ 1766275 w 5026"/>
              <a:gd name="T55" fmla="*/ 1834219 h 5027"/>
              <a:gd name="T56" fmla="*/ 1803799 w 5026"/>
              <a:gd name="T57" fmla="*/ 1801290 h 5027"/>
              <a:gd name="T58" fmla="*/ 1836396 w 5026"/>
              <a:gd name="T59" fmla="*/ 1763818 h 5027"/>
              <a:gd name="T60" fmla="*/ 1863686 w 5026"/>
              <a:gd name="T61" fmla="*/ 1721426 h 5027"/>
              <a:gd name="T62" fmla="*/ 1884153 w 5026"/>
              <a:gd name="T63" fmla="*/ 1675627 h 5027"/>
              <a:gd name="T64" fmla="*/ 1898177 w 5026"/>
              <a:gd name="T65" fmla="*/ 1626422 h 5027"/>
              <a:gd name="T66" fmla="*/ 1904621 w 5026"/>
              <a:gd name="T67" fmla="*/ 1574567 h 5027"/>
              <a:gd name="T68" fmla="*/ 1905000 w 5026"/>
              <a:gd name="T69" fmla="*/ 345951 h 5027"/>
              <a:gd name="T70" fmla="*/ 1901210 w 5026"/>
              <a:gd name="T71" fmla="*/ 293339 h 5027"/>
              <a:gd name="T72" fmla="*/ 1889839 w 5026"/>
              <a:gd name="T73" fmla="*/ 242998 h 5027"/>
              <a:gd name="T74" fmla="*/ 1870887 w 5026"/>
              <a:gd name="T75" fmla="*/ 196064 h 5027"/>
              <a:gd name="T76" fmla="*/ 1846250 w 5026"/>
              <a:gd name="T77" fmla="*/ 152915 h 5027"/>
              <a:gd name="T78" fmla="*/ 1815170 w 5026"/>
              <a:gd name="T79" fmla="*/ 113551 h 5027"/>
              <a:gd name="T80" fmla="*/ 1779162 w 5026"/>
              <a:gd name="T81" fmla="*/ 79107 h 5027"/>
              <a:gd name="T82" fmla="*/ 1738606 w 5026"/>
              <a:gd name="T83" fmla="*/ 50341 h 5027"/>
              <a:gd name="T84" fmla="*/ 1693881 w 5026"/>
              <a:gd name="T85" fmla="*/ 27252 h 5027"/>
              <a:gd name="T86" fmla="*/ 1645744 w 5026"/>
              <a:gd name="T87" fmla="*/ 10977 h 5027"/>
              <a:gd name="T88" fmla="*/ 1594196 w 5026"/>
              <a:gd name="T89" fmla="*/ 1893 h 5027"/>
              <a:gd name="T90" fmla="*/ 1559326 w 5026"/>
              <a:gd name="T91" fmla="*/ 1124529 h 5027"/>
              <a:gd name="T92" fmla="*/ 779663 w 5026"/>
              <a:gd name="T93" fmla="*/ 1557156 h 5027"/>
              <a:gd name="T94" fmla="*/ 346433 w 5026"/>
              <a:gd name="T95" fmla="*/ 778578 h 5027"/>
              <a:gd name="T96" fmla="*/ 1126095 w 5026"/>
              <a:gd name="T97" fmla="*/ 345951 h 5027"/>
              <a:gd name="T98" fmla="*/ 1559326 w 5026"/>
              <a:gd name="T99" fmla="*/ 1124529 h 5027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</a:gdLst>
            <a:ahLst/>
            <a:cxnLst>
              <a:cxn ang="T100">
                <a:pos x="T0" y="T1"/>
              </a:cxn>
              <a:cxn ang="T101">
                <a:pos x="T2" y="T3"/>
              </a:cxn>
              <a:cxn ang="T102">
                <a:pos x="T4" y="T5"/>
              </a:cxn>
              <a:cxn ang="T103">
                <a:pos x="T6" y="T7"/>
              </a:cxn>
              <a:cxn ang="T104">
                <a:pos x="T8" y="T9"/>
              </a:cxn>
              <a:cxn ang="T105">
                <a:pos x="T10" y="T11"/>
              </a:cxn>
              <a:cxn ang="T106">
                <a:pos x="T12" y="T13"/>
              </a:cxn>
              <a:cxn ang="T107">
                <a:pos x="T14" y="T15"/>
              </a:cxn>
              <a:cxn ang="T108">
                <a:pos x="T16" y="T17"/>
              </a:cxn>
              <a:cxn ang="T109">
                <a:pos x="T18" y="T19"/>
              </a:cxn>
              <a:cxn ang="T110">
                <a:pos x="T20" y="T21"/>
              </a:cxn>
              <a:cxn ang="T111">
                <a:pos x="T22" y="T23"/>
              </a:cxn>
              <a:cxn ang="T112">
                <a:pos x="T24" y="T25"/>
              </a:cxn>
              <a:cxn ang="T113">
                <a:pos x="T26" y="T27"/>
              </a:cxn>
              <a:cxn ang="T114">
                <a:pos x="T28" y="T29"/>
              </a:cxn>
              <a:cxn ang="T115">
                <a:pos x="T30" y="T31"/>
              </a:cxn>
              <a:cxn ang="T116">
                <a:pos x="T32" y="T33"/>
              </a:cxn>
              <a:cxn ang="T117">
                <a:pos x="T34" y="T35"/>
              </a:cxn>
              <a:cxn ang="T118">
                <a:pos x="T36" y="T37"/>
              </a:cxn>
              <a:cxn ang="T119">
                <a:pos x="T38" y="T39"/>
              </a:cxn>
              <a:cxn ang="T120">
                <a:pos x="T40" y="T41"/>
              </a:cxn>
              <a:cxn ang="T121">
                <a:pos x="T42" y="T43"/>
              </a:cxn>
              <a:cxn ang="T122">
                <a:pos x="T44" y="T45"/>
              </a:cxn>
              <a:cxn ang="T123">
                <a:pos x="T46" y="T47"/>
              </a:cxn>
              <a:cxn ang="T124">
                <a:pos x="T48" y="T49"/>
              </a:cxn>
              <a:cxn ang="T125">
                <a:pos x="T50" y="T51"/>
              </a:cxn>
              <a:cxn ang="T126">
                <a:pos x="T52" y="T53"/>
              </a:cxn>
              <a:cxn ang="T127">
                <a:pos x="T54" y="T55"/>
              </a:cxn>
              <a:cxn ang="T128">
                <a:pos x="T56" y="T57"/>
              </a:cxn>
              <a:cxn ang="T129">
                <a:pos x="T58" y="T59"/>
              </a:cxn>
              <a:cxn ang="T130">
                <a:pos x="T60" y="T61"/>
              </a:cxn>
              <a:cxn ang="T131">
                <a:pos x="T62" y="T63"/>
              </a:cxn>
              <a:cxn ang="T132">
                <a:pos x="T64" y="T65"/>
              </a:cxn>
              <a:cxn ang="T133">
                <a:pos x="T66" y="T67"/>
              </a:cxn>
              <a:cxn ang="T134">
                <a:pos x="T68" y="T69"/>
              </a:cxn>
              <a:cxn ang="T135">
                <a:pos x="T70" y="T71"/>
              </a:cxn>
              <a:cxn ang="T136">
                <a:pos x="T72" y="T73"/>
              </a:cxn>
              <a:cxn ang="T137">
                <a:pos x="T74" y="T75"/>
              </a:cxn>
              <a:cxn ang="T138">
                <a:pos x="T76" y="T77"/>
              </a:cxn>
              <a:cxn ang="T139">
                <a:pos x="T78" y="T79"/>
              </a:cxn>
              <a:cxn ang="T140">
                <a:pos x="T80" y="T81"/>
              </a:cxn>
              <a:cxn ang="T141">
                <a:pos x="T82" y="T83"/>
              </a:cxn>
              <a:cxn ang="T142">
                <a:pos x="T84" y="T85"/>
              </a:cxn>
              <a:cxn ang="T143">
                <a:pos x="T86" y="T87"/>
              </a:cxn>
              <a:cxn ang="T144">
                <a:pos x="T88" y="T89"/>
              </a:cxn>
              <a:cxn ang="T145">
                <a:pos x="T90" y="T91"/>
              </a:cxn>
              <a:cxn ang="T146">
                <a:pos x="T92" y="T93"/>
              </a:cxn>
              <a:cxn ang="T147">
                <a:pos x="T94" y="T95"/>
              </a:cxn>
              <a:cxn ang="T148">
                <a:pos x="T96" y="T97"/>
              </a:cxn>
              <a:cxn ang="T149">
                <a:pos x="T98" y="T99"/>
              </a:cxn>
            </a:cxnLst>
            <a:rect l="0" t="0" r="r" b="b"/>
            <a:pathLst>
              <a:path w="5026" h="5027">
                <a:moveTo>
                  <a:pt x="4113" y="0"/>
                </a:moveTo>
                <a:lnTo>
                  <a:pt x="914" y="0"/>
                </a:lnTo>
                <a:lnTo>
                  <a:pt x="867" y="1"/>
                </a:lnTo>
                <a:lnTo>
                  <a:pt x="821" y="5"/>
                </a:lnTo>
                <a:lnTo>
                  <a:pt x="775" y="11"/>
                </a:lnTo>
                <a:lnTo>
                  <a:pt x="730" y="19"/>
                </a:lnTo>
                <a:lnTo>
                  <a:pt x="686" y="29"/>
                </a:lnTo>
                <a:lnTo>
                  <a:pt x="642" y="42"/>
                </a:lnTo>
                <a:lnTo>
                  <a:pt x="599" y="56"/>
                </a:lnTo>
                <a:lnTo>
                  <a:pt x="558" y="72"/>
                </a:lnTo>
                <a:lnTo>
                  <a:pt x="518" y="90"/>
                </a:lnTo>
                <a:lnTo>
                  <a:pt x="478" y="111"/>
                </a:lnTo>
                <a:lnTo>
                  <a:pt x="440" y="133"/>
                </a:lnTo>
                <a:lnTo>
                  <a:pt x="404" y="156"/>
                </a:lnTo>
                <a:lnTo>
                  <a:pt x="368" y="182"/>
                </a:lnTo>
                <a:lnTo>
                  <a:pt x="333" y="209"/>
                </a:lnTo>
                <a:lnTo>
                  <a:pt x="300" y="238"/>
                </a:lnTo>
                <a:lnTo>
                  <a:pt x="268" y="268"/>
                </a:lnTo>
                <a:lnTo>
                  <a:pt x="238" y="300"/>
                </a:lnTo>
                <a:lnTo>
                  <a:pt x="209" y="333"/>
                </a:lnTo>
                <a:lnTo>
                  <a:pt x="181" y="368"/>
                </a:lnTo>
                <a:lnTo>
                  <a:pt x="156" y="404"/>
                </a:lnTo>
                <a:lnTo>
                  <a:pt x="133" y="440"/>
                </a:lnTo>
                <a:lnTo>
                  <a:pt x="111" y="478"/>
                </a:lnTo>
                <a:lnTo>
                  <a:pt x="90" y="518"/>
                </a:lnTo>
                <a:lnTo>
                  <a:pt x="72" y="558"/>
                </a:lnTo>
                <a:lnTo>
                  <a:pt x="56" y="599"/>
                </a:lnTo>
                <a:lnTo>
                  <a:pt x="42" y="642"/>
                </a:lnTo>
                <a:lnTo>
                  <a:pt x="29" y="686"/>
                </a:lnTo>
                <a:lnTo>
                  <a:pt x="19" y="730"/>
                </a:lnTo>
                <a:lnTo>
                  <a:pt x="11" y="775"/>
                </a:lnTo>
                <a:lnTo>
                  <a:pt x="5" y="821"/>
                </a:lnTo>
                <a:lnTo>
                  <a:pt x="1" y="867"/>
                </a:lnTo>
                <a:lnTo>
                  <a:pt x="0" y="914"/>
                </a:lnTo>
                <a:lnTo>
                  <a:pt x="0" y="4113"/>
                </a:lnTo>
                <a:lnTo>
                  <a:pt x="1" y="4160"/>
                </a:lnTo>
                <a:lnTo>
                  <a:pt x="5" y="4206"/>
                </a:lnTo>
                <a:lnTo>
                  <a:pt x="11" y="4252"/>
                </a:lnTo>
                <a:lnTo>
                  <a:pt x="19" y="4297"/>
                </a:lnTo>
                <a:lnTo>
                  <a:pt x="29" y="4341"/>
                </a:lnTo>
                <a:lnTo>
                  <a:pt x="42" y="4385"/>
                </a:lnTo>
                <a:lnTo>
                  <a:pt x="56" y="4427"/>
                </a:lnTo>
                <a:lnTo>
                  <a:pt x="72" y="4469"/>
                </a:lnTo>
                <a:lnTo>
                  <a:pt x="90" y="4509"/>
                </a:lnTo>
                <a:lnTo>
                  <a:pt x="111" y="4548"/>
                </a:lnTo>
                <a:lnTo>
                  <a:pt x="133" y="4588"/>
                </a:lnTo>
                <a:lnTo>
                  <a:pt x="156" y="4624"/>
                </a:lnTo>
                <a:lnTo>
                  <a:pt x="181" y="4660"/>
                </a:lnTo>
                <a:lnTo>
                  <a:pt x="209" y="4695"/>
                </a:lnTo>
                <a:lnTo>
                  <a:pt x="238" y="4728"/>
                </a:lnTo>
                <a:lnTo>
                  <a:pt x="268" y="4759"/>
                </a:lnTo>
                <a:lnTo>
                  <a:pt x="300" y="4789"/>
                </a:lnTo>
                <a:lnTo>
                  <a:pt x="333" y="4818"/>
                </a:lnTo>
                <a:lnTo>
                  <a:pt x="368" y="4846"/>
                </a:lnTo>
                <a:lnTo>
                  <a:pt x="404" y="4871"/>
                </a:lnTo>
                <a:lnTo>
                  <a:pt x="440" y="4895"/>
                </a:lnTo>
                <a:lnTo>
                  <a:pt x="478" y="4917"/>
                </a:lnTo>
                <a:lnTo>
                  <a:pt x="518" y="4937"/>
                </a:lnTo>
                <a:lnTo>
                  <a:pt x="558" y="4955"/>
                </a:lnTo>
                <a:lnTo>
                  <a:pt x="599" y="4971"/>
                </a:lnTo>
                <a:lnTo>
                  <a:pt x="642" y="4986"/>
                </a:lnTo>
                <a:lnTo>
                  <a:pt x="686" y="4999"/>
                </a:lnTo>
                <a:lnTo>
                  <a:pt x="730" y="5008"/>
                </a:lnTo>
                <a:lnTo>
                  <a:pt x="775" y="5016"/>
                </a:lnTo>
                <a:lnTo>
                  <a:pt x="821" y="5022"/>
                </a:lnTo>
                <a:lnTo>
                  <a:pt x="867" y="5025"/>
                </a:lnTo>
                <a:lnTo>
                  <a:pt x="914" y="5027"/>
                </a:lnTo>
                <a:lnTo>
                  <a:pt x="4113" y="5027"/>
                </a:lnTo>
                <a:lnTo>
                  <a:pt x="4160" y="5025"/>
                </a:lnTo>
                <a:lnTo>
                  <a:pt x="4206" y="5022"/>
                </a:lnTo>
                <a:lnTo>
                  <a:pt x="4252" y="5016"/>
                </a:lnTo>
                <a:lnTo>
                  <a:pt x="4297" y="5008"/>
                </a:lnTo>
                <a:lnTo>
                  <a:pt x="4342" y="4999"/>
                </a:lnTo>
                <a:lnTo>
                  <a:pt x="4384" y="4986"/>
                </a:lnTo>
                <a:lnTo>
                  <a:pt x="4427" y="4971"/>
                </a:lnTo>
                <a:lnTo>
                  <a:pt x="4469" y="4955"/>
                </a:lnTo>
                <a:lnTo>
                  <a:pt x="4509" y="4937"/>
                </a:lnTo>
                <a:lnTo>
                  <a:pt x="4548" y="4917"/>
                </a:lnTo>
                <a:lnTo>
                  <a:pt x="4587" y="4895"/>
                </a:lnTo>
                <a:lnTo>
                  <a:pt x="4624" y="4871"/>
                </a:lnTo>
                <a:lnTo>
                  <a:pt x="4660" y="4846"/>
                </a:lnTo>
                <a:lnTo>
                  <a:pt x="4694" y="4818"/>
                </a:lnTo>
                <a:lnTo>
                  <a:pt x="4728" y="4789"/>
                </a:lnTo>
                <a:lnTo>
                  <a:pt x="4759" y="4759"/>
                </a:lnTo>
                <a:lnTo>
                  <a:pt x="4789" y="4728"/>
                </a:lnTo>
                <a:lnTo>
                  <a:pt x="4818" y="4695"/>
                </a:lnTo>
                <a:lnTo>
                  <a:pt x="4845" y="4660"/>
                </a:lnTo>
                <a:lnTo>
                  <a:pt x="4871" y="4624"/>
                </a:lnTo>
                <a:lnTo>
                  <a:pt x="4895" y="4588"/>
                </a:lnTo>
                <a:lnTo>
                  <a:pt x="4917" y="4548"/>
                </a:lnTo>
                <a:lnTo>
                  <a:pt x="4936" y="4509"/>
                </a:lnTo>
                <a:lnTo>
                  <a:pt x="4955" y="4469"/>
                </a:lnTo>
                <a:lnTo>
                  <a:pt x="4971" y="4427"/>
                </a:lnTo>
                <a:lnTo>
                  <a:pt x="4986" y="4385"/>
                </a:lnTo>
                <a:lnTo>
                  <a:pt x="4997" y="4341"/>
                </a:lnTo>
                <a:lnTo>
                  <a:pt x="5008" y="4297"/>
                </a:lnTo>
                <a:lnTo>
                  <a:pt x="5016" y="4252"/>
                </a:lnTo>
                <a:lnTo>
                  <a:pt x="5022" y="4206"/>
                </a:lnTo>
                <a:lnTo>
                  <a:pt x="5025" y="4160"/>
                </a:lnTo>
                <a:lnTo>
                  <a:pt x="5026" y="4113"/>
                </a:lnTo>
                <a:lnTo>
                  <a:pt x="5026" y="914"/>
                </a:lnTo>
                <a:lnTo>
                  <a:pt x="5025" y="867"/>
                </a:lnTo>
                <a:lnTo>
                  <a:pt x="5022" y="821"/>
                </a:lnTo>
                <a:lnTo>
                  <a:pt x="5016" y="775"/>
                </a:lnTo>
                <a:lnTo>
                  <a:pt x="5008" y="730"/>
                </a:lnTo>
                <a:lnTo>
                  <a:pt x="4997" y="686"/>
                </a:lnTo>
                <a:lnTo>
                  <a:pt x="4986" y="642"/>
                </a:lnTo>
                <a:lnTo>
                  <a:pt x="4971" y="599"/>
                </a:lnTo>
                <a:lnTo>
                  <a:pt x="4955" y="558"/>
                </a:lnTo>
                <a:lnTo>
                  <a:pt x="4936" y="518"/>
                </a:lnTo>
                <a:lnTo>
                  <a:pt x="4917" y="478"/>
                </a:lnTo>
                <a:lnTo>
                  <a:pt x="4895" y="440"/>
                </a:lnTo>
                <a:lnTo>
                  <a:pt x="4871" y="404"/>
                </a:lnTo>
                <a:lnTo>
                  <a:pt x="4845" y="368"/>
                </a:lnTo>
                <a:lnTo>
                  <a:pt x="4818" y="333"/>
                </a:lnTo>
                <a:lnTo>
                  <a:pt x="4789" y="300"/>
                </a:lnTo>
                <a:lnTo>
                  <a:pt x="4759" y="268"/>
                </a:lnTo>
                <a:lnTo>
                  <a:pt x="4728" y="238"/>
                </a:lnTo>
                <a:lnTo>
                  <a:pt x="4694" y="209"/>
                </a:lnTo>
                <a:lnTo>
                  <a:pt x="4660" y="182"/>
                </a:lnTo>
                <a:lnTo>
                  <a:pt x="4624" y="156"/>
                </a:lnTo>
                <a:lnTo>
                  <a:pt x="4587" y="133"/>
                </a:lnTo>
                <a:lnTo>
                  <a:pt x="4548" y="111"/>
                </a:lnTo>
                <a:lnTo>
                  <a:pt x="4509" y="90"/>
                </a:lnTo>
                <a:lnTo>
                  <a:pt x="4469" y="72"/>
                </a:lnTo>
                <a:lnTo>
                  <a:pt x="4427" y="56"/>
                </a:lnTo>
                <a:lnTo>
                  <a:pt x="4384" y="42"/>
                </a:lnTo>
                <a:lnTo>
                  <a:pt x="4342" y="29"/>
                </a:lnTo>
                <a:lnTo>
                  <a:pt x="4297" y="19"/>
                </a:lnTo>
                <a:lnTo>
                  <a:pt x="4252" y="11"/>
                </a:lnTo>
                <a:lnTo>
                  <a:pt x="4206" y="5"/>
                </a:lnTo>
                <a:lnTo>
                  <a:pt x="4160" y="1"/>
                </a:lnTo>
                <a:lnTo>
                  <a:pt x="4113" y="0"/>
                </a:lnTo>
                <a:close/>
                <a:moveTo>
                  <a:pt x="4114" y="2971"/>
                </a:moveTo>
                <a:lnTo>
                  <a:pt x="2971" y="2971"/>
                </a:lnTo>
                <a:lnTo>
                  <a:pt x="2971" y="4114"/>
                </a:lnTo>
                <a:lnTo>
                  <a:pt x="2057" y="4114"/>
                </a:lnTo>
                <a:lnTo>
                  <a:pt x="2057" y="2971"/>
                </a:lnTo>
                <a:lnTo>
                  <a:pt x="914" y="2971"/>
                </a:lnTo>
                <a:lnTo>
                  <a:pt x="914" y="2057"/>
                </a:lnTo>
                <a:lnTo>
                  <a:pt x="2057" y="2057"/>
                </a:lnTo>
                <a:lnTo>
                  <a:pt x="2057" y="914"/>
                </a:lnTo>
                <a:lnTo>
                  <a:pt x="2971" y="914"/>
                </a:lnTo>
                <a:lnTo>
                  <a:pt x="2971" y="2057"/>
                </a:lnTo>
                <a:lnTo>
                  <a:pt x="4114" y="2057"/>
                </a:lnTo>
                <a:lnTo>
                  <a:pt x="4114" y="2971"/>
                </a:lnTo>
                <a:close/>
              </a:path>
            </a:pathLst>
          </a:custGeom>
          <a:solidFill>
            <a:srgbClr val="0E0BA4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/>
            <a:endParaRPr lang="zh-CN" altLang="en-US">
              <a:solidFill>
                <a:srgbClr val="0E0BA4"/>
              </a:solidFill>
            </a:endParaRPr>
          </a:p>
        </p:txBody>
      </p:sp>
      <p:sp>
        <p:nvSpPr>
          <p:cNvPr id="57" name="TextBox 7"/>
          <p:cNvSpPr txBox="1"/>
          <p:nvPr/>
        </p:nvSpPr>
        <p:spPr>
          <a:xfrm>
            <a:off x="6124368" y="3685215"/>
            <a:ext cx="1369214" cy="315942"/>
          </a:xfrm>
          <a:prstGeom prst="rect">
            <a:avLst/>
          </a:prstGeom>
          <a:noFill/>
        </p:spPr>
        <p:txBody>
          <a:bodyPr wrap="square" lIns="38567" tIns="19283" rIns="38567" bIns="19283" rtlCol="0">
            <a:spAutoFit/>
          </a:bodyPr>
          <a:lstStyle>
            <a:defPPr>
              <a:defRPr lang="zh-CN"/>
            </a:defPPr>
            <a:lvl1pPr>
              <a:defRPr sz="5000" b="1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r>
              <a:rPr lang="zh-CN" altLang="en-US" sz="1800" b="0" spc="225" dirty="0">
                <a:solidFill>
                  <a:srgbClr val="0E0BA4"/>
                </a:solidFill>
                <a:latin typeface="微软雅黑" panose="020B0503020204020204" charset="-122"/>
                <a:ea typeface="微软雅黑" panose="020B0503020204020204" charset="-122"/>
              </a:rPr>
              <a:t>了解开源</a:t>
            </a:r>
            <a:endParaRPr lang="zh-CN" altLang="en-US" sz="1800" b="0" spc="225" dirty="0">
              <a:solidFill>
                <a:srgbClr val="0E0BA4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8" name="TextBox 7"/>
          <p:cNvSpPr txBox="1"/>
          <p:nvPr/>
        </p:nvSpPr>
        <p:spPr>
          <a:xfrm>
            <a:off x="6124368" y="4211585"/>
            <a:ext cx="1369214" cy="315942"/>
          </a:xfrm>
          <a:prstGeom prst="rect">
            <a:avLst/>
          </a:prstGeom>
          <a:noFill/>
        </p:spPr>
        <p:txBody>
          <a:bodyPr wrap="square" lIns="38567" tIns="19283" rIns="38567" bIns="19283" rtlCol="0">
            <a:spAutoFit/>
          </a:bodyPr>
          <a:lstStyle>
            <a:defPPr>
              <a:defRPr lang="zh-CN"/>
            </a:defPPr>
            <a:lvl1pPr>
              <a:defRPr sz="5000" b="1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r>
              <a:rPr lang="zh-CN" altLang="en-US" sz="1800" b="0" spc="225" dirty="0">
                <a:solidFill>
                  <a:srgbClr val="0E0BA4"/>
                </a:solidFill>
                <a:latin typeface="微软雅黑" panose="020B0503020204020204" charset="-122"/>
                <a:ea typeface="微软雅黑" panose="020B0503020204020204" charset="-122"/>
              </a:rPr>
              <a:t>会用开源</a:t>
            </a:r>
            <a:endParaRPr lang="zh-CN" altLang="en-US" sz="1800" b="0" spc="225" dirty="0">
              <a:solidFill>
                <a:srgbClr val="0E0BA4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9" name="TextBox 7"/>
          <p:cNvSpPr txBox="1"/>
          <p:nvPr/>
        </p:nvSpPr>
        <p:spPr>
          <a:xfrm>
            <a:off x="8070892" y="3685215"/>
            <a:ext cx="1369214" cy="315942"/>
          </a:xfrm>
          <a:prstGeom prst="rect">
            <a:avLst/>
          </a:prstGeom>
          <a:noFill/>
        </p:spPr>
        <p:txBody>
          <a:bodyPr wrap="square" lIns="38567" tIns="19283" rIns="38567" bIns="19283" rtlCol="0">
            <a:spAutoFit/>
          </a:bodyPr>
          <a:lstStyle>
            <a:defPPr>
              <a:defRPr lang="zh-CN"/>
            </a:defPPr>
            <a:lvl1pPr>
              <a:defRPr sz="5000" b="1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r>
              <a:rPr lang="zh-CN" altLang="en-US" sz="1800" b="0" spc="225" dirty="0">
                <a:solidFill>
                  <a:srgbClr val="0E0BA4"/>
                </a:solidFill>
                <a:latin typeface="微软雅黑" panose="020B0503020204020204" charset="-122"/>
                <a:ea typeface="微软雅黑" panose="020B0503020204020204" charset="-122"/>
              </a:rPr>
              <a:t>拥抱开源</a:t>
            </a:r>
            <a:endParaRPr lang="zh-CN" altLang="en-US" sz="1800" b="0" spc="225" dirty="0">
              <a:solidFill>
                <a:srgbClr val="0E0BA4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0" name="TextBox 7"/>
          <p:cNvSpPr txBox="1"/>
          <p:nvPr/>
        </p:nvSpPr>
        <p:spPr>
          <a:xfrm>
            <a:off x="8070892" y="4211585"/>
            <a:ext cx="1369214" cy="315942"/>
          </a:xfrm>
          <a:prstGeom prst="rect">
            <a:avLst/>
          </a:prstGeom>
          <a:noFill/>
        </p:spPr>
        <p:txBody>
          <a:bodyPr wrap="square" lIns="38567" tIns="19283" rIns="38567" bIns="19283" rtlCol="0">
            <a:spAutoFit/>
          </a:bodyPr>
          <a:lstStyle>
            <a:defPPr>
              <a:defRPr lang="zh-CN"/>
            </a:defPPr>
            <a:lvl1pPr>
              <a:defRPr sz="5000" b="1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r>
              <a:rPr lang="zh-CN" altLang="en-US" sz="1800" b="0" spc="225" dirty="0">
                <a:solidFill>
                  <a:srgbClr val="0E0BA4"/>
                </a:solidFill>
                <a:latin typeface="微软雅黑" panose="020B0503020204020204" charset="-122"/>
                <a:ea typeface="微软雅黑" panose="020B0503020204020204" charset="-122"/>
              </a:rPr>
              <a:t>参与开源</a:t>
            </a:r>
            <a:endParaRPr lang="zh-CN" altLang="en-US" sz="1800" b="0" spc="225" dirty="0">
              <a:solidFill>
                <a:srgbClr val="0E0BA4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61" name="直接连接符 28"/>
          <p:cNvCxnSpPr/>
          <p:nvPr/>
        </p:nvCxnSpPr>
        <p:spPr>
          <a:xfrm>
            <a:off x="5794957" y="3506755"/>
            <a:ext cx="335374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533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2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3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349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849"/>
                            </p:stCondLst>
                            <p:childTnLst>
                              <p:par>
                                <p:cTn id="21" presetID="2" presetClass="entr" presetSubtype="6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6" decel="5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6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6" decel="5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7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849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 animBg="1"/>
      <p:bldP spid="54" grpId="0" animBg="1"/>
      <p:bldP spid="55" grpId="0" animBg="1"/>
      <p:bldP spid="56" grpId="0" animBg="1"/>
      <p:bldP spid="57" grpId="0"/>
      <p:bldP spid="58" grpId="0"/>
      <p:bldP spid="59" grpId="0"/>
      <p:bldP spid="60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/>
        </p:nvGrpSpPr>
        <p:grpSpPr>
          <a:xfrm>
            <a:off x="2522209" y="2163247"/>
            <a:ext cx="2416442" cy="2726466"/>
            <a:chOff x="1184011" y="4337050"/>
            <a:chExt cx="983554" cy="1109742"/>
          </a:xfrm>
          <a:solidFill>
            <a:srgbClr val="C00000"/>
          </a:solidFill>
        </p:grpSpPr>
        <p:sp>
          <p:nvSpPr>
            <p:cNvPr id="27" name="Freeform 5"/>
            <p:cNvSpPr/>
            <p:nvPr/>
          </p:nvSpPr>
          <p:spPr bwMode="auto">
            <a:xfrm rot="5400000" flipV="1">
              <a:off x="1120917" y="4400144"/>
              <a:ext cx="1109742" cy="983554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solidFill>
              <a:srgbClr val="0E0BA4"/>
            </a:solidFill>
            <a:ln w="19050">
              <a:solidFill>
                <a:schemeClr val="bg1"/>
              </a:solidFill>
            </a:ln>
            <a:effectLst>
              <a:outerShdw blurRad="114300" dist="38100" dir="2700000" algn="tl" rotWithShape="0">
                <a:prstClr val="black">
                  <a:alpha val="40000"/>
                </a:prstClr>
              </a:outerShdw>
              <a:reflection blurRad="6350" stA="50000" endA="300" endPos="35000" dist="50800" dir="5400000" sy="-100000" algn="bl" rotWithShape="0"/>
            </a:effec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9600" dirty="0">
                <a:solidFill>
                  <a:schemeClr val="bg1"/>
                </a:solidFill>
              </a:endParaRPr>
            </a:p>
          </p:txBody>
        </p:sp>
        <p:sp>
          <p:nvSpPr>
            <p:cNvPr id="28" name="文本框 32"/>
            <p:cNvSpPr txBox="1"/>
            <p:nvPr/>
          </p:nvSpPr>
          <p:spPr>
            <a:xfrm>
              <a:off x="1268677" y="4610826"/>
              <a:ext cx="814222" cy="5882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8800" b="1" dirty="0">
                  <a:solidFill>
                    <a:schemeClr val="bg1"/>
                  </a:solidFill>
                  <a:latin typeface="阿里巴巴普惠体 3.0 75 SemiBold" panose="00020600040101010101" pitchFamily="18" charset="-122"/>
                  <a:ea typeface="阿里巴巴普惠体 3.0 75 SemiBold" panose="00020600040101010101" pitchFamily="18" charset="-122"/>
                  <a:cs typeface="阿里巴巴普惠体 3.0 75 SemiBold" panose="00020600040101010101" pitchFamily="18" charset="-122"/>
                </a:rPr>
                <a:t>06</a:t>
              </a:r>
              <a:endParaRPr lang="zh-CN" altLang="en-US" sz="8800" b="1" dirty="0">
                <a:solidFill>
                  <a:schemeClr val="bg1"/>
                </a:solidFill>
                <a:latin typeface="阿里巴巴普惠体 3.0 75 SemiBold" panose="00020600040101010101" pitchFamily="18" charset="-122"/>
                <a:ea typeface="阿里巴巴普惠体 3.0 75 SemiBold" panose="00020600040101010101" pitchFamily="18" charset="-122"/>
                <a:cs typeface="阿里巴巴普惠体 3.0 75 SemiBold" panose="00020600040101010101" pitchFamily="18" charset="-122"/>
              </a:endParaRPr>
            </a:p>
          </p:txBody>
        </p:sp>
      </p:grpSp>
      <p:cxnSp>
        <p:nvCxnSpPr>
          <p:cNvPr id="61" name="直接连接符 28"/>
          <p:cNvCxnSpPr/>
          <p:nvPr/>
        </p:nvCxnSpPr>
        <p:spPr>
          <a:xfrm>
            <a:off x="5794957" y="3506755"/>
            <a:ext cx="335374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7"/>
          <p:cNvSpPr txBox="1"/>
          <p:nvPr/>
        </p:nvSpPr>
        <p:spPr>
          <a:xfrm>
            <a:off x="5692775" y="2525395"/>
            <a:ext cx="5588000" cy="961390"/>
          </a:xfrm>
          <a:prstGeom prst="rect">
            <a:avLst/>
          </a:prstGeom>
          <a:noFill/>
        </p:spPr>
        <p:txBody>
          <a:bodyPr wrap="square" lIns="38567" tIns="19283" rIns="38567" bIns="19283" rtlCol="0">
            <a:spAutoFit/>
          </a:bodyPr>
          <a:lstStyle>
            <a:defPPr>
              <a:defRPr lang="zh-CN"/>
            </a:defPPr>
            <a:lvl1pPr>
              <a:defRPr sz="5000" b="1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r>
              <a:rPr lang="zh-CN" altLang="en-US" sz="6000" spc="1200" dirty="0">
                <a:solidFill>
                  <a:srgbClr val="0E0BA4"/>
                </a:solidFill>
                <a:latin typeface="微软雅黑" panose="020B0503020204020204" charset="-122"/>
                <a:ea typeface="微软雅黑" panose="020B0503020204020204" charset="-122"/>
              </a:rPr>
              <a:t>练习作业</a:t>
            </a:r>
            <a:endParaRPr lang="zh-CN" altLang="en-US" sz="6000" spc="1200" dirty="0">
              <a:solidFill>
                <a:srgbClr val="0E0BA4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533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6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7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534572" y="628720"/>
            <a:ext cx="9429750" cy="70643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buClrTx/>
              <a:buSzTx/>
              <a:buFontTx/>
            </a:pPr>
            <a:r>
              <a:rPr lang="en-US" altLang="zh-CN" sz="3200" dirty="0">
                <a:latin typeface="阿里巴巴普惠体 3.0 105 Heavy" panose="00020600040101010101" pitchFamily="18" charset="-122"/>
                <a:ea typeface="阿里巴巴普惠体 3.0 105 Heavy" panose="00020600040101010101" pitchFamily="18" charset="-122"/>
                <a:cs typeface="阿里巴巴普惠体 3.0 105 Heavy" panose="00020600040101010101" pitchFamily="18" charset="-122"/>
              </a:rPr>
              <a:t>练习作业</a:t>
            </a:r>
            <a:endParaRPr lang="en-US" altLang="zh-CN" sz="3200" dirty="0">
              <a:latin typeface="阿里巴巴普惠体 3.0 105 Heavy" panose="00020600040101010101" pitchFamily="18" charset="-122"/>
              <a:ea typeface="阿里巴巴普惠体 3.0 105 Heavy" panose="00020600040101010101" pitchFamily="18" charset="-122"/>
              <a:cs typeface="阿里巴巴普惠体 3.0 105 Heavy" panose="00020600040101010101" pitchFamily="18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202815" y="2148840"/>
            <a:ext cx="7761605" cy="28054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 algn="l">
              <a:lnSpc>
                <a:spcPct val="210000"/>
              </a:lnSpc>
              <a:buClrTx/>
              <a:buSzTx/>
              <a:buFont typeface="Wingdings" panose="05000000000000000000" charset="0"/>
              <a:buChar char="Ø"/>
            </a:pPr>
            <a:r>
              <a:rPr lang="zh-CN" altLang="en-US" sz="280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1、总结</a:t>
            </a:r>
            <a:r>
              <a:rPr lang="en-US" altLang="zh-CN" sz="280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MaxKB</a:t>
            </a:r>
            <a:r>
              <a:rPr lang="zh-CN" altLang="en-US" sz="280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开源产品的核心功能。</a:t>
            </a:r>
            <a:endParaRPr lang="zh-CN" altLang="en-US" sz="2800"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pPr marL="342900" indent="-342900" algn="l">
              <a:lnSpc>
                <a:spcPct val="210000"/>
              </a:lnSpc>
              <a:buClrTx/>
              <a:buSzTx/>
              <a:buFont typeface="Wingdings" panose="05000000000000000000" charset="0"/>
              <a:buChar char="Ø"/>
            </a:pPr>
            <a:r>
              <a:rPr lang="zh-CN" altLang="en-US" sz="280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2、完成</a:t>
            </a:r>
            <a:r>
              <a:rPr lang="en-US" altLang="zh-CN" sz="280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MaxKB</a:t>
            </a:r>
            <a:r>
              <a:rPr lang="zh-CN" altLang="en-US" sz="280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的安装部署。</a:t>
            </a:r>
            <a:endParaRPr lang="zh-CN" altLang="en-US" sz="2800"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pPr marL="342900" indent="-342900" algn="l">
              <a:lnSpc>
                <a:spcPct val="210000"/>
              </a:lnSpc>
              <a:buClrTx/>
              <a:buSzTx/>
              <a:buFont typeface="Wingdings" panose="05000000000000000000" charset="0"/>
              <a:buChar char="Ø"/>
            </a:pPr>
            <a:r>
              <a:rPr lang="zh-CN" altLang="en-US" sz="280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3、完成</a:t>
            </a:r>
            <a:r>
              <a:rPr lang="en-US" altLang="zh-CN" sz="280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Halo</a:t>
            </a:r>
            <a:r>
              <a:rPr lang="zh-CN" altLang="en-US" sz="280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智能小助手应用搭建。</a:t>
            </a:r>
            <a:endParaRPr lang="zh-CN" altLang="en-US" sz="2800"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014855" y="5767705"/>
            <a:ext cx="81724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作业提交地址：</a:t>
            </a:r>
            <a:r>
              <a:rPr lang="zh-CN" altLang="en-US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hlinkClick r:id="rId1" action="ppaction://hlinkfile"/>
              </a:rPr>
              <a:t>https://github.com/fit2cloud-edu/SANDA-UNIVERSITY</a:t>
            </a:r>
            <a:endParaRPr lang="zh-CN" altLang="en-US"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71603" y="2217715"/>
            <a:ext cx="2422569" cy="2422569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164582" y="2678935"/>
            <a:ext cx="666901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 hangingPunct="0"/>
            <a:r>
              <a:rPr lang="zh-CN" altLang="en-US" sz="7200" b="1" kern="0" dirty="0">
                <a:solidFill>
                  <a:schemeClr val="bg1"/>
                </a:solidFill>
                <a:latin typeface="阿里巴巴普惠体 3.0 105 Heavy" panose="00020600040101010101" pitchFamily="18" charset="-122"/>
                <a:ea typeface="阿里巴巴普惠体 3.0 105 Heavy" panose="00020600040101010101" pitchFamily="18" charset="-122"/>
                <a:cs typeface="阿里巴巴普惠体 3.0 105 Heavy" panose="00020600040101010101" pitchFamily="18" charset="-122"/>
                <a:sym typeface="阿里巴巴普惠体 3.0 65 Medium" panose="00020600040101010101" pitchFamily="18" charset="-122"/>
              </a:rPr>
              <a:t>感谢聆听！</a:t>
            </a:r>
            <a:endParaRPr lang="zh-CN" altLang="en-US" sz="7200" b="1" kern="0" dirty="0">
              <a:solidFill>
                <a:schemeClr val="bg1"/>
              </a:solidFill>
              <a:latin typeface="阿里巴巴普惠体 3.0 105 Heavy" panose="00020600040101010101" pitchFamily="18" charset="-122"/>
              <a:ea typeface="阿里巴巴普惠体 3.0 105 Heavy" panose="00020600040101010101" pitchFamily="18" charset="-122"/>
              <a:cs typeface="阿里巴巴普惠体 3.0 105 Heavy" panose="00020600040101010101" pitchFamily="18" charset="-122"/>
              <a:sym typeface="阿里巴巴普惠体 3.0 65 Medium" panose="00020600040101010101" pitchFamily="18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106389" y="4640284"/>
            <a:ext cx="275299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hangingPunct="0"/>
            <a:r>
              <a:rPr lang="zh-CN" altLang="en-US" sz="2400" kern="0" dirty="0">
                <a:solidFill>
                  <a:schemeClr val="bg1"/>
                </a:solidFill>
                <a:latin typeface="阿里巴巴普惠体 3.0 65 Medium" panose="00020600040101010101" pitchFamily="18" charset="-122"/>
                <a:ea typeface="阿里巴巴普惠体 3.0 65 Medium" panose="00020600040101010101" pitchFamily="18" charset="-122"/>
                <a:cs typeface="阿里巴巴普惠体 3.0 65 Medium" panose="00020600040101010101" pitchFamily="18" charset="-122"/>
                <a:sym typeface="阿里巴巴普惠体 3.0 65 Medium" panose="00020600040101010101" pitchFamily="18" charset="-122"/>
              </a:rPr>
              <a:t>扫码关注我们</a:t>
            </a:r>
            <a:endParaRPr lang="zh-CN" altLang="en-US" sz="2400" kern="0" dirty="0">
              <a:solidFill>
                <a:schemeClr val="bg1"/>
              </a:solidFill>
              <a:latin typeface="阿里巴巴普惠体 3.0 65 Medium" panose="00020600040101010101" pitchFamily="18" charset="-122"/>
              <a:ea typeface="阿里巴巴普惠体 3.0 65 Medium" panose="00020600040101010101" pitchFamily="18" charset="-122"/>
              <a:cs typeface="阿里巴巴普惠体 3.0 65 Medium" panose="00020600040101010101" pitchFamily="18" charset="-122"/>
              <a:sym typeface="阿里巴巴普惠体 3.0 65 Medium" panose="00020600040101010101" pitchFamily="18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264790" y="3879264"/>
            <a:ext cx="558770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/>
            <a:r>
              <a:rPr lang="zh-CN" altLang="en-US" sz="2400" b="1" dirty="0">
                <a:solidFill>
                  <a:schemeClr val="bg1"/>
                </a:solidFill>
                <a:latin typeface="阿里巴巴普惠体 3.0 105 Heavy" panose="00020600040101010101" pitchFamily="18" charset="-122"/>
                <a:ea typeface="阿里巴巴普惠体 3.0 105 Heavy" panose="00020600040101010101" pitchFamily="18" charset="-122"/>
                <a:cs typeface="阿里巴巴普惠体 3.0 105 Heavy" panose="00020600040101010101" pitchFamily="18" charset="-122"/>
              </a:rPr>
              <a:t>开源育人，共创数字梦想！</a:t>
            </a:r>
            <a:endParaRPr lang="zh-CN" altLang="en-US" sz="2400" b="1" dirty="0">
              <a:solidFill>
                <a:schemeClr val="bg1"/>
              </a:solidFill>
              <a:latin typeface="阿里巴巴普惠体 3.0 105 Heavy" panose="00020600040101010101" pitchFamily="18" charset="-122"/>
              <a:ea typeface="阿里巴巴普惠体 3.0 105 Heavy" panose="00020600040101010101" pitchFamily="18" charset="-122"/>
              <a:cs typeface="阿里巴巴普惠体 3.0 105 Heavy" panose="00020600040101010101" pitchFamily="18" charset="-12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标题 14"/>
          <p:cNvSpPr>
            <a:spLocks noGrp="1"/>
          </p:cNvSpPr>
          <p:nvPr>
            <p:ph type="title" idx="4294967295"/>
          </p:nvPr>
        </p:nvSpPr>
        <p:spPr>
          <a:xfrm>
            <a:off x="611187" y="590208"/>
            <a:ext cx="10969625" cy="706437"/>
          </a:xfrm>
        </p:spPr>
        <p:txBody>
          <a:bodyPr>
            <a:normAutofit/>
          </a:bodyPr>
          <a:lstStyle/>
          <a:p>
            <a:r>
              <a:rPr lang="en-US" altLang="zh-CN" sz="3200" dirty="0">
                <a:latin typeface="阿里巴巴普惠体 3.0 105 Heavy" panose="00020600040101010101" pitchFamily="18" charset="-122"/>
                <a:ea typeface="阿里巴巴普惠体 3.0 105 Heavy" panose="00020600040101010101" pitchFamily="18" charset="-122"/>
                <a:cs typeface="阿里巴巴普惠体 3.0 105 Heavy" panose="00020600040101010101" pitchFamily="18" charset="-122"/>
              </a:rPr>
              <a:t>Maxkb</a:t>
            </a:r>
            <a:r>
              <a:rPr lang="zh-CN" altLang="en-US" sz="3200" dirty="0">
                <a:latin typeface="阿里巴巴普惠体 3.0 105 Heavy" panose="00020600040101010101" pitchFamily="18" charset="-122"/>
                <a:ea typeface="阿里巴巴普惠体 3.0 105 Heavy" panose="00020600040101010101" pitchFamily="18" charset="-122"/>
                <a:cs typeface="阿里巴巴普惠体 3.0 105 Heavy" panose="00020600040101010101" pitchFamily="18" charset="-122"/>
              </a:rPr>
              <a:t>是谁？</a:t>
            </a:r>
            <a:endParaRPr lang="zh-CN" altLang="en-US" sz="3200" dirty="0">
              <a:latin typeface="阿里巴巴普惠体 3.0 105 Heavy" panose="00020600040101010101" pitchFamily="18" charset="-122"/>
              <a:ea typeface="阿里巴巴普惠体 3.0 105 Heavy" panose="00020600040101010101" pitchFamily="18" charset="-122"/>
              <a:cs typeface="阿里巴巴普惠体 3.0 105 Heavy" panose="00020600040101010101" pitchFamily="18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48680" y="2232025"/>
            <a:ext cx="5690235" cy="367982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0" y="1362075"/>
            <a:ext cx="12192635" cy="582930"/>
          </a:xfrm>
          <a:prstGeom prst="rect">
            <a:avLst/>
          </a:prstGeom>
          <a:ln w="12700">
            <a:miter lim="400000"/>
          </a:ln>
        </p:spPr>
        <p:txBody>
          <a:bodyPr wrap="square" tIns="91439" bIns="91439">
            <a:no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defTabSz="1828800">
              <a:lnSpc>
                <a:spcPct val="150000"/>
              </a:lnSpc>
              <a:defRPr sz="3600" b="0">
                <a:solidFill>
                  <a:schemeClr val="bg1">
                    <a:lumMod val="50000"/>
                  </a:schemeClr>
                </a:solidFill>
                <a:latin typeface="阿里巴巴普惠体 3.0 65 Medium" panose="00020600040101010101" pitchFamily="18" charset="-122"/>
                <a:ea typeface="阿里巴巴普惠体 3.0 65 Medium" panose="00020600040101010101" pitchFamily="18" charset="-122"/>
                <a:cs typeface="阿里巴巴普惠体 3.0 65 Medium" panose="00020600040101010101" pitchFamily="18" charset="-122"/>
              </a:defRPr>
            </a:lvl1pPr>
          </a:lstStyle>
          <a:p>
            <a:pPr algn="ctr"/>
            <a:r>
              <a:rPr lang="en-US" altLang="zh-CN" sz="2000" dirty="0" err="1"/>
              <a:t>MaxKB</a:t>
            </a:r>
            <a:r>
              <a:rPr lang="zh-CN" altLang="en-US" sz="2000" dirty="0"/>
              <a:t>（</a:t>
            </a:r>
            <a:r>
              <a:rPr lang="en-US" altLang="zh-CN" sz="2000" dirty="0"/>
              <a:t>Max Knowledge Base</a:t>
            </a:r>
            <a:r>
              <a:rPr lang="zh-CN" altLang="en-US" sz="2000" dirty="0"/>
              <a:t>）</a:t>
            </a:r>
            <a:r>
              <a:rPr lang="en-US" altLang="zh-CN" sz="2000" dirty="0"/>
              <a:t> </a:t>
            </a:r>
            <a:r>
              <a:rPr lang="zh-CN" altLang="en-US" sz="2000" dirty="0"/>
              <a:t>是一款基于 </a:t>
            </a:r>
            <a:r>
              <a:rPr lang="en-US" altLang="zh-CN" sz="2000" dirty="0"/>
              <a:t>LLM </a:t>
            </a:r>
            <a:r>
              <a:rPr lang="zh-CN" altLang="en-US" sz="2000" dirty="0"/>
              <a:t>大语言模型的知识库问答系统。</a:t>
            </a:r>
            <a:endParaRPr lang="zh-CN" altLang="en-US" sz="2000" dirty="0"/>
          </a:p>
        </p:txBody>
      </p:sp>
      <p:sp>
        <p:nvSpPr>
          <p:cNvPr id="3" name="Star"/>
          <p:cNvSpPr txBox="1"/>
          <p:nvPr/>
        </p:nvSpPr>
        <p:spPr>
          <a:xfrm>
            <a:off x="2454910" y="2545080"/>
            <a:ext cx="1485900" cy="505460"/>
          </a:xfrm>
          <a:prstGeom prst="rect">
            <a:avLst/>
          </a:prstGeom>
          <a:ln w="12700">
            <a:miter lim="400000"/>
          </a:ln>
        </p:spPr>
        <p:txBody>
          <a:bodyPr wrap="square" tIns="91439" bIns="91439">
            <a:noAutofit/>
          </a:bodyPr>
          <a:lstStyle>
            <a:lvl1pPr algn="l" defTabSz="1828800">
              <a:defRPr sz="3600" b="1" u="none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</a:lstStyle>
          <a:p>
            <a:pPr marL="0" marR="0" lvl="0" indent="0" algn="l" defTabSz="18288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sz="2800" b="1" i="0" u="none" strike="noStrike" kern="0" cap="none" spc="0" normalizeH="0" baseline="0" noProof="0" dirty="0">
                <a:ln>
                  <a:noFill/>
                </a:ln>
                <a:solidFill>
                  <a:srgbClr val="5E5E5E"/>
                </a:solidFill>
                <a:effectLst/>
                <a:uLnTx/>
                <a:uFillTx/>
                <a:latin typeface="阿里巴巴普惠体 3.0 65 Medium" panose="00020600040101010101" pitchFamily="18" charset="-122"/>
                <a:ea typeface="阿里巴巴普惠体 3.0 65 Medium" panose="00020600040101010101" pitchFamily="18" charset="-122"/>
                <a:cs typeface="阿里巴巴普惠体 3.0 65 Medium" panose="00020600040101010101" pitchFamily="18" charset="-122"/>
                <a:sym typeface="阿里巴巴普惠体 3.0 65 Medium" panose="00020600040101010101" pitchFamily="18" charset="-122"/>
              </a:rPr>
              <a:t>Star</a:t>
            </a:r>
            <a:endParaRPr kumimoji="0" sz="2800" b="1" i="0" u="none" strike="noStrike" kern="0" cap="none" spc="0" normalizeH="0" baseline="0" noProof="0" dirty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阿里巴巴普惠体 3.0 65 Medium" panose="00020600040101010101" pitchFamily="18" charset="-122"/>
              <a:ea typeface="阿里巴巴普惠体 3.0 65 Medium" panose="00020600040101010101" pitchFamily="18" charset="-122"/>
              <a:cs typeface="阿里巴巴普惠体 3.0 65 Medium" panose="00020600040101010101" pitchFamily="18" charset="-122"/>
              <a:sym typeface="阿里巴巴普惠体 3.0 65 Medium" panose="00020600040101010101" pitchFamily="18" charset="-122"/>
            </a:endParaRPr>
          </a:p>
        </p:txBody>
      </p:sp>
      <p:sp>
        <p:nvSpPr>
          <p:cNvPr id="4" name="22,700+"/>
          <p:cNvSpPr txBox="1"/>
          <p:nvPr/>
        </p:nvSpPr>
        <p:spPr>
          <a:xfrm>
            <a:off x="3690620" y="2533650"/>
            <a:ext cx="955040" cy="516890"/>
          </a:xfrm>
          <a:prstGeom prst="rect">
            <a:avLst/>
          </a:prstGeom>
          <a:ln w="12700">
            <a:miter lim="400000"/>
          </a:ln>
        </p:spPr>
        <p:txBody>
          <a:bodyPr wrap="square" tIns="91439" bIns="91439">
            <a:noAutofit/>
          </a:bodyPr>
          <a:lstStyle>
            <a:lvl1pPr algn="l" defTabSz="1828800">
              <a:defRPr sz="3600" b="1" u="none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</a:lstStyle>
          <a:p>
            <a:pPr marL="0" marR="0" lvl="0" indent="0" algn="l" defTabSz="18288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5E5E5E"/>
                </a:solidFill>
                <a:effectLst/>
                <a:uLnTx/>
                <a:uFillTx/>
                <a:latin typeface="阿里巴巴普惠体 3.0 65 Medium" panose="00020600040101010101" pitchFamily="18" charset="-122"/>
                <a:ea typeface="阿里巴巴普惠体 3.0 65 Medium" panose="00020600040101010101" pitchFamily="18" charset="-122"/>
                <a:cs typeface="阿里巴巴普惠体 3.0 65 Medium" panose="00020600040101010101" pitchFamily="18" charset="-122"/>
                <a:sym typeface="阿里巴巴普惠体 3.0 65 Medium" panose="00020600040101010101" pitchFamily="18" charset="-122"/>
              </a:rPr>
              <a:t>10K</a:t>
            </a:r>
            <a:r>
              <a:rPr kumimoji="0" sz="2800" b="1" i="0" u="none" strike="noStrike" kern="0" cap="none" spc="0" normalizeH="0" baseline="0" noProof="0" dirty="0">
                <a:ln>
                  <a:noFill/>
                </a:ln>
                <a:solidFill>
                  <a:srgbClr val="5E5E5E"/>
                </a:solidFill>
                <a:effectLst/>
                <a:uLnTx/>
                <a:uFillTx/>
                <a:latin typeface="阿里巴巴普惠体 3.0 65 Medium" panose="00020600040101010101" pitchFamily="18" charset="-122"/>
                <a:ea typeface="阿里巴巴普惠体 3.0 65 Medium" panose="00020600040101010101" pitchFamily="18" charset="-122"/>
                <a:cs typeface="阿里巴巴普惠体 3.0 65 Medium" panose="00020600040101010101" pitchFamily="18" charset="-122"/>
                <a:sym typeface="阿里巴巴普惠体 3.0 65 Medium" panose="00020600040101010101" pitchFamily="18" charset="-122"/>
              </a:rPr>
              <a:t>+</a:t>
            </a:r>
            <a:endParaRPr kumimoji="0" sz="2800" b="1" i="0" u="none" strike="noStrike" kern="0" cap="none" spc="0" normalizeH="0" baseline="0" noProof="0" dirty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阿里巴巴普惠体 3.0 65 Medium" panose="00020600040101010101" pitchFamily="18" charset="-122"/>
              <a:ea typeface="阿里巴巴普惠体 3.0 65 Medium" panose="00020600040101010101" pitchFamily="18" charset="-122"/>
              <a:cs typeface="阿里巴巴普惠体 3.0 65 Medium" panose="00020600040101010101" pitchFamily="18" charset="-122"/>
              <a:sym typeface="阿里巴巴普惠体 3.0 65 Medium" panose="00020600040101010101" pitchFamily="18" charset="-122"/>
            </a:endParaRPr>
          </a:p>
        </p:txBody>
      </p:sp>
      <p:sp>
        <p:nvSpPr>
          <p:cNvPr id="7" name="100+ Contributors"/>
          <p:cNvSpPr txBox="1"/>
          <p:nvPr/>
        </p:nvSpPr>
        <p:spPr>
          <a:xfrm>
            <a:off x="2454275" y="3177540"/>
            <a:ext cx="2503170" cy="561340"/>
          </a:xfrm>
          <a:prstGeom prst="rect">
            <a:avLst/>
          </a:prstGeom>
          <a:ln w="12700">
            <a:miter lim="400000"/>
          </a:ln>
        </p:spPr>
        <p:txBody>
          <a:bodyPr wrap="square" tIns="91439" bIns="91439">
            <a:noAutofit/>
          </a:bodyPr>
          <a:lstStyle>
            <a:lvl1pPr algn="l" defTabSz="1828800">
              <a:defRPr sz="3200" b="1" u="none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</a:lstStyle>
          <a:p>
            <a:pPr marL="0" marR="0" lvl="0" indent="0" algn="l" defTabSz="18288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sz="2800" b="1" i="0" u="none" strike="noStrike" kern="0" cap="none" spc="0" normalizeH="0" baseline="0" noProof="0" dirty="0">
                <a:ln>
                  <a:noFill/>
                </a:ln>
                <a:solidFill>
                  <a:srgbClr val="5E5E5E"/>
                </a:solidFill>
                <a:effectLst/>
                <a:uLnTx/>
                <a:uFillTx/>
                <a:latin typeface="阿里巴巴普惠体 3.0 65 Medium" panose="00020600040101010101" pitchFamily="18" charset="-122"/>
                <a:ea typeface="阿里巴巴普惠体 3.0 65 Medium" panose="00020600040101010101" pitchFamily="18" charset="-122"/>
                <a:cs typeface="阿里巴巴普惠体 3.0 65 Medium" panose="00020600040101010101" pitchFamily="18" charset="-122"/>
                <a:sym typeface="阿里巴巴普惠体 3.0 65 Medium" panose="00020600040101010101" pitchFamily="18" charset="-122"/>
              </a:rPr>
              <a:t>Contributors</a:t>
            </a: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5E5E5E"/>
                </a:solidFill>
                <a:effectLst/>
                <a:uLnTx/>
                <a:uFillTx/>
                <a:latin typeface="阿里巴巴普惠体 3.0 65 Medium" panose="00020600040101010101" pitchFamily="18" charset="-122"/>
                <a:ea typeface="阿里巴巴普惠体 3.0 65 Medium" panose="00020600040101010101" pitchFamily="18" charset="-122"/>
                <a:cs typeface="阿里巴巴普惠体 3.0 65 Medium" panose="00020600040101010101" pitchFamily="18" charset="-122"/>
                <a:sym typeface="阿里巴巴普惠体 3.0 65 Medium" panose="00020600040101010101" pitchFamily="18" charset="-122"/>
              </a:rPr>
              <a:t> </a:t>
            </a:r>
            <a:endParaRPr kumimoji="0" lang="en-US" altLang="zh-CN" sz="2400" b="1" i="0" u="none" strike="noStrike" kern="0" cap="none" spc="0" normalizeH="0" baseline="0" noProof="0" dirty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阿里巴巴普惠体 3.0 65 Medium" panose="00020600040101010101" pitchFamily="18" charset="-122"/>
              <a:ea typeface="阿里巴巴普惠体 3.0 65 Medium" panose="00020600040101010101" pitchFamily="18" charset="-122"/>
              <a:cs typeface="阿里巴巴普惠体 3.0 65 Medium" panose="00020600040101010101" pitchFamily="18" charset="-122"/>
              <a:sym typeface="阿里巴巴普惠体 3.0 65 Medium" panose="00020600040101010101" pitchFamily="18" charset="-122"/>
            </a:endParaRPr>
          </a:p>
        </p:txBody>
      </p:sp>
      <p:pic>
        <p:nvPicPr>
          <p:cNvPr id="8" name="已粘贴的图像.png" descr="已粘贴的图像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870" y="2453005"/>
            <a:ext cx="1246505" cy="118300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9" name="图形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13890" y="3255010"/>
            <a:ext cx="483870" cy="483870"/>
          </a:xfrm>
          <a:prstGeom prst="rect">
            <a:avLst/>
          </a:prstGeom>
        </p:spPr>
      </p:pic>
      <p:pic>
        <p:nvPicPr>
          <p:cNvPr id="10" name="图形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913890" y="2570480"/>
            <a:ext cx="473710" cy="473710"/>
          </a:xfrm>
          <a:prstGeom prst="rect">
            <a:avLst/>
          </a:prstGeom>
        </p:spPr>
      </p:pic>
      <p:sp>
        <p:nvSpPr>
          <p:cNvPr id="11" name="100+ Contributors"/>
          <p:cNvSpPr txBox="1"/>
          <p:nvPr/>
        </p:nvSpPr>
        <p:spPr>
          <a:xfrm>
            <a:off x="4846955" y="3199765"/>
            <a:ext cx="955040" cy="436245"/>
          </a:xfrm>
          <a:prstGeom prst="rect">
            <a:avLst/>
          </a:prstGeom>
          <a:ln w="12700">
            <a:miter lim="400000"/>
          </a:ln>
        </p:spPr>
        <p:txBody>
          <a:bodyPr wrap="square" tIns="91439" bIns="91439">
            <a:noAutofit/>
          </a:bodyPr>
          <a:lstStyle>
            <a:lvl1pPr algn="l" defTabSz="1828800">
              <a:defRPr sz="3200" b="1" u="none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</a:lstStyle>
          <a:p>
            <a:pPr marL="0" marR="0" lvl="0" indent="0" algn="l" defTabSz="18288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5E5E5E"/>
                </a:solidFill>
                <a:effectLst/>
                <a:uLnTx/>
                <a:uFillTx/>
                <a:latin typeface="阿里巴巴普惠体 3.0 65 Medium" panose="00020600040101010101" pitchFamily="18" charset="-122"/>
                <a:ea typeface="阿里巴巴普惠体 3.0 65 Medium" panose="00020600040101010101" pitchFamily="18" charset="-122"/>
                <a:cs typeface="阿里巴巴普惠体 3.0 65 Medium" panose="00020600040101010101" pitchFamily="18" charset="-122"/>
                <a:sym typeface="阿里巴巴普惠体 3.0 65 Medium" panose="00020600040101010101" pitchFamily="18" charset="-122"/>
              </a:rPr>
              <a:t>50+ </a:t>
            </a:r>
            <a:endParaRPr kumimoji="0" lang="en-US" altLang="zh-CN" sz="2800" b="1" i="0" u="none" strike="noStrike" kern="0" cap="none" spc="0" normalizeH="0" baseline="0" noProof="0" dirty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阿里巴巴普惠体 3.0 65 Medium" panose="00020600040101010101" pitchFamily="18" charset="-122"/>
              <a:ea typeface="阿里巴巴普惠体 3.0 65 Medium" panose="00020600040101010101" pitchFamily="18" charset="-122"/>
              <a:cs typeface="阿里巴巴普惠体 3.0 65 Medium" panose="00020600040101010101" pitchFamily="18" charset="-122"/>
              <a:sym typeface="阿里巴巴普惠体 3.0 65 Medium" panose="00020600040101010101" pitchFamily="18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10870" y="3865880"/>
            <a:ext cx="4615815" cy="20459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 algn="l">
              <a:lnSpc>
                <a:spcPct val="180000"/>
              </a:lnSpc>
              <a:buFont typeface="Wingdings" panose="05000000000000000000" charset="0"/>
              <a:buChar char="l"/>
            </a:pPr>
            <a:r>
              <a:rPr lang="zh-CN" altLang="en-US" dirty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2024年3月</a:t>
            </a:r>
            <a:r>
              <a:rPr lang="zh-CN" altLang="en-US" dirty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 3.0 65 Medium" panose="00020600040101010101" pitchFamily="18" charset="-122"/>
              </a:rPr>
              <a:t>发布。</a:t>
            </a:r>
            <a:endParaRPr lang="zh-CN" altLang="en-US" dirty="0"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  <a:sym typeface="Arial" panose="020B0604020202020204" pitchFamily="34" charset="0"/>
            </a:endParaRPr>
          </a:p>
          <a:p>
            <a:pPr marL="285750" indent="-285750" algn="l">
              <a:lnSpc>
                <a:spcPct val="180000"/>
              </a:lnSpc>
              <a:buFont typeface="Wingdings" panose="05000000000000000000" charset="0"/>
              <a:buChar char="l"/>
            </a:pPr>
            <a:r>
              <a:rPr lang="zh-CN" altLang="en-US" dirty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Arial" panose="020B0604020202020204" pitchFamily="34" charset="0"/>
              </a:rPr>
              <a:t>日均下载超过 </a:t>
            </a:r>
            <a:r>
              <a:rPr lang="en-US" altLang="zh-CN" dirty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Arial" panose="020B0604020202020204" pitchFamily="34" charset="0"/>
              </a:rPr>
              <a:t>1000 </a:t>
            </a:r>
            <a:r>
              <a:rPr lang="zh-CN" altLang="en-US" dirty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Arial" panose="020B0604020202020204" pitchFamily="34" charset="0"/>
              </a:rPr>
              <a:t>次 ，</a:t>
            </a:r>
            <a:r>
              <a:rPr dirty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Arial" panose="020B0604020202020204" pitchFamily="34" charset="0"/>
              </a:rPr>
              <a:t>累计下载</a:t>
            </a:r>
            <a:r>
              <a:rPr lang="zh-CN" altLang="en-US" dirty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Arial" panose="020B0604020202020204" pitchFamily="34" charset="0"/>
              </a:rPr>
              <a:t>超过 </a:t>
            </a:r>
            <a:r>
              <a:rPr lang="en-US" altLang="zh-CN" dirty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Arial" panose="020B0604020202020204" pitchFamily="34" charset="0"/>
              </a:rPr>
              <a:t>20</a:t>
            </a:r>
            <a:r>
              <a:rPr lang="zh-CN" altLang="en-US" dirty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Arial" panose="020B0604020202020204" pitchFamily="34" charset="0"/>
              </a:rPr>
              <a:t> 万次。</a:t>
            </a:r>
            <a:endParaRPr lang="zh-CN" altLang="en-US" dirty="0"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  <a:sym typeface="Arial" panose="020B0604020202020204" pitchFamily="34" charset="0"/>
            </a:endParaRPr>
          </a:p>
          <a:p>
            <a:pPr marL="285750" indent="-285750" algn="l">
              <a:lnSpc>
                <a:spcPct val="180000"/>
              </a:lnSpc>
              <a:buFont typeface="Wingdings" panose="05000000000000000000" charset="0"/>
              <a:buChar char="l"/>
            </a:pPr>
            <a:r>
              <a:rPr lang="en-US" altLang="zh-CN" dirty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Arial" panose="020B0604020202020204" pitchFamily="34" charset="0"/>
              </a:rPr>
              <a:t>2024</a:t>
            </a:r>
            <a:r>
              <a:rPr lang="zh-CN" altLang="en-US" dirty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Arial" panose="020B0604020202020204" pitchFamily="34" charset="0"/>
              </a:rPr>
              <a:t>被评为</a:t>
            </a:r>
            <a:r>
              <a:rPr lang="en-US" altLang="zh-CN" dirty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Arial" panose="020B0604020202020204" pitchFamily="34" charset="0"/>
              </a:rPr>
              <a:t>GVP-Gitee</a:t>
            </a:r>
            <a:r>
              <a:rPr lang="zh-CN" altLang="en-US" dirty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Arial" panose="020B0604020202020204" pitchFamily="34" charset="0"/>
              </a:rPr>
              <a:t>最有价值开源项目。</a:t>
            </a:r>
            <a:endParaRPr lang="zh-CN" altLang="en-US" dirty="0"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  <a:sym typeface="Arial" panose="020B0604020202020204" pitchFamily="34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610870" y="6413500"/>
            <a:ext cx="88423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Github</a:t>
            </a:r>
            <a:r>
              <a:rPr lang="zh-CN" altLang="en-US"/>
              <a:t>仓库地址：</a:t>
            </a:r>
            <a:r>
              <a:rPr lang="zh-CN" altLang="en-US">
                <a:hlinkClick r:id="rId7" action="ppaction://hlinkfile"/>
              </a:rPr>
              <a:t>https://github.com/1Panel-dev/MaxKB</a:t>
            </a:r>
            <a:endParaRPr lang="zh-CN" altLang="en-US"/>
          </a:p>
        </p:txBody>
      </p:sp>
    </p:spTree>
    <p:custDataLst>
      <p:tags r:id="rId8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/>
        </p:nvGrpSpPr>
        <p:grpSpPr>
          <a:xfrm>
            <a:off x="2522209" y="2163247"/>
            <a:ext cx="2416442" cy="2726466"/>
            <a:chOff x="1184011" y="4337050"/>
            <a:chExt cx="983554" cy="1109742"/>
          </a:xfrm>
          <a:solidFill>
            <a:srgbClr val="C00000"/>
          </a:solidFill>
        </p:grpSpPr>
        <p:sp>
          <p:nvSpPr>
            <p:cNvPr id="27" name="Freeform 5"/>
            <p:cNvSpPr/>
            <p:nvPr/>
          </p:nvSpPr>
          <p:spPr bwMode="auto">
            <a:xfrm rot="5400000" flipV="1">
              <a:off x="1120917" y="4400144"/>
              <a:ext cx="1109742" cy="983554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solidFill>
              <a:srgbClr val="0E0BA4"/>
            </a:solidFill>
            <a:ln w="19050">
              <a:solidFill>
                <a:schemeClr val="bg1"/>
              </a:solidFill>
            </a:ln>
            <a:effectLst>
              <a:outerShdw blurRad="114300" dist="38100" dir="2700000" algn="tl" rotWithShape="0">
                <a:prstClr val="black">
                  <a:alpha val="40000"/>
                </a:prstClr>
              </a:outerShdw>
              <a:reflection blurRad="6350" stA="50000" endA="300" endPos="35000" dist="50800" dir="5400000" sy="-100000" algn="bl" rotWithShape="0"/>
            </a:effec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9600" dirty="0">
                <a:solidFill>
                  <a:schemeClr val="bg1"/>
                </a:solidFill>
              </a:endParaRPr>
            </a:p>
          </p:txBody>
        </p:sp>
        <p:sp>
          <p:nvSpPr>
            <p:cNvPr id="28" name="文本框 32"/>
            <p:cNvSpPr txBox="1"/>
            <p:nvPr/>
          </p:nvSpPr>
          <p:spPr>
            <a:xfrm>
              <a:off x="1268677" y="4610826"/>
              <a:ext cx="814222" cy="5887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8800" b="1" dirty="0">
                  <a:solidFill>
                    <a:schemeClr val="bg1"/>
                  </a:solidFill>
                  <a:latin typeface="阿里巴巴普惠体 3.0 75 SemiBold" panose="00020600040101010101" pitchFamily="18" charset="-122"/>
                  <a:ea typeface="阿里巴巴普惠体 3.0 75 SemiBold" panose="00020600040101010101" pitchFamily="18" charset="-122"/>
                  <a:cs typeface="阿里巴巴普惠体 3.0 75 SemiBold" panose="00020600040101010101" pitchFamily="18" charset="-122"/>
                </a:rPr>
                <a:t>02</a:t>
              </a:r>
              <a:endParaRPr lang="zh-CN" altLang="en-US" sz="8800" b="1" dirty="0">
                <a:solidFill>
                  <a:schemeClr val="bg1"/>
                </a:solidFill>
                <a:latin typeface="阿里巴巴普惠体 3.0 75 SemiBold" panose="00020600040101010101" pitchFamily="18" charset="-122"/>
                <a:ea typeface="阿里巴巴普惠体 3.0 75 SemiBold" panose="00020600040101010101" pitchFamily="18" charset="-122"/>
                <a:cs typeface="阿里巴巴普惠体 3.0 75 SemiBold" panose="00020600040101010101" pitchFamily="18" charset="-122"/>
              </a:endParaRPr>
            </a:p>
          </p:txBody>
        </p:sp>
      </p:grpSp>
      <p:sp>
        <p:nvSpPr>
          <p:cNvPr id="29" name="TextBox 7"/>
          <p:cNvSpPr txBox="1"/>
          <p:nvPr/>
        </p:nvSpPr>
        <p:spPr>
          <a:xfrm>
            <a:off x="5692775" y="2525395"/>
            <a:ext cx="5588000" cy="961390"/>
          </a:xfrm>
          <a:prstGeom prst="rect">
            <a:avLst/>
          </a:prstGeom>
          <a:noFill/>
        </p:spPr>
        <p:txBody>
          <a:bodyPr wrap="square" lIns="38567" tIns="19283" rIns="38567" bIns="19283" rtlCol="0">
            <a:spAutoFit/>
          </a:bodyPr>
          <a:lstStyle>
            <a:defPPr>
              <a:defRPr lang="zh-CN"/>
            </a:defPPr>
            <a:lvl1pPr>
              <a:defRPr sz="5000" b="1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r>
              <a:rPr lang="zh-CN" altLang="en-US" sz="6000" spc="1200" dirty="0">
                <a:solidFill>
                  <a:srgbClr val="0E0BA4"/>
                </a:solidFill>
                <a:latin typeface="微软雅黑" panose="020B0503020204020204" charset="-122"/>
                <a:ea typeface="微软雅黑" panose="020B0503020204020204" charset="-122"/>
              </a:rPr>
              <a:t>核心功能介绍</a:t>
            </a:r>
            <a:endParaRPr lang="zh-CN" altLang="en-US" sz="6000" spc="1200" dirty="0">
              <a:solidFill>
                <a:srgbClr val="0E0BA4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0" name="KSO_Shape"/>
          <p:cNvSpPr>
            <a:spLocks noChangeAspect="1"/>
          </p:cNvSpPr>
          <p:nvPr/>
        </p:nvSpPr>
        <p:spPr bwMode="auto">
          <a:xfrm>
            <a:off x="5794957" y="3727450"/>
            <a:ext cx="252421" cy="252000"/>
          </a:xfrm>
          <a:custGeom>
            <a:avLst/>
            <a:gdLst>
              <a:gd name="T0" fmla="*/ 346433 w 5026"/>
              <a:gd name="T1" fmla="*/ 0 h 5027"/>
              <a:gd name="T2" fmla="*/ 293748 w 5026"/>
              <a:gd name="T3" fmla="*/ 4164 h 5027"/>
              <a:gd name="T4" fmla="*/ 243337 w 5026"/>
              <a:gd name="T5" fmla="*/ 15897 h 5027"/>
              <a:gd name="T6" fmla="*/ 196337 w 5026"/>
              <a:gd name="T7" fmla="*/ 34065 h 5027"/>
              <a:gd name="T8" fmla="*/ 153128 w 5026"/>
              <a:gd name="T9" fmla="*/ 59046 h 5027"/>
              <a:gd name="T10" fmla="*/ 113709 w 5026"/>
              <a:gd name="T11" fmla="*/ 90083 h 5027"/>
              <a:gd name="T12" fmla="*/ 79217 w 5026"/>
              <a:gd name="T13" fmla="*/ 126041 h 5027"/>
              <a:gd name="T14" fmla="*/ 50411 w 5026"/>
              <a:gd name="T15" fmla="*/ 166541 h 5027"/>
              <a:gd name="T16" fmla="*/ 27290 w 5026"/>
              <a:gd name="T17" fmla="*/ 211204 h 5027"/>
              <a:gd name="T18" fmla="*/ 10992 w 5026"/>
              <a:gd name="T19" fmla="*/ 259652 h 5027"/>
              <a:gd name="T20" fmla="*/ 1895 w 5026"/>
              <a:gd name="T21" fmla="*/ 310750 h 5027"/>
              <a:gd name="T22" fmla="*/ 0 w 5026"/>
              <a:gd name="T23" fmla="*/ 1556777 h 5027"/>
              <a:gd name="T24" fmla="*/ 1895 w 5026"/>
              <a:gd name="T25" fmla="*/ 1591978 h 5027"/>
              <a:gd name="T26" fmla="*/ 10992 w 5026"/>
              <a:gd name="T27" fmla="*/ 1643076 h 5027"/>
              <a:gd name="T28" fmla="*/ 27290 w 5026"/>
              <a:gd name="T29" fmla="*/ 1691524 h 5027"/>
              <a:gd name="T30" fmla="*/ 50411 w 5026"/>
              <a:gd name="T31" fmla="*/ 1736566 h 5027"/>
              <a:gd name="T32" fmla="*/ 79217 w 5026"/>
              <a:gd name="T33" fmla="*/ 1777065 h 5027"/>
              <a:gd name="T34" fmla="*/ 113709 w 5026"/>
              <a:gd name="T35" fmla="*/ 1812645 h 5027"/>
              <a:gd name="T36" fmla="*/ 153128 w 5026"/>
              <a:gd name="T37" fmla="*/ 1843682 h 5027"/>
              <a:gd name="T38" fmla="*/ 196337 w 5026"/>
              <a:gd name="T39" fmla="*/ 1868663 h 5027"/>
              <a:gd name="T40" fmla="*/ 243337 w 5026"/>
              <a:gd name="T41" fmla="*/ 1887209 h 5027"/>
              <a:gd name="T42" fmla="*/ 293748 w 5026"/>
              <a:gd name="T43" fmla="*/ 1898564 h 5027"/>
              <a:gd name="T44" fmla="*/ 346433 w 5026"/>
              <a:gd name="T45" fmla="*/ 1902728 h 5027"/>
              <a:gd name="T46" fmla="*/ 1576761 w 5026"/>
              <a:gd name="T47" fmla="*/ 1901971 h 5027"/>
              <a:gd name="T48" fmla="*/ 1628688 w 5026"/>
              <a:gd name="T49" fmla="*/ 1895536 h 5027"/>
              <a:gd name="T50" fmla="*/ 1677962 w 5026"/>
              <a:gd name="T51" fmla="*/ 1881532 h 5027"/>
              <a:gd name="T52" fmla="*/ 1723824 w 5026"/>
              <a:gd name="T53" fmla="*/ 1861093 h 5027"/>
              <a:gd name="T54" fmla="*/ 1766275 w 5026"/>
              <a:gd name="T55" fmla="*/ 1834219 h 5027"/>
              <a:gd name="T56" fmla="*/ 1803799 w 5026"/>
              <a:gd name="T57" fmla="*/ 1801290 h 5027"/>
              <a:gd name="T58" fmla="*/ 1836396 w 5026"/>
              <a:gd name="T59" fmla="*/ 1763818 h 5027"/>
              <a:gd name="T60" fmla="*/ 1863686 w 5026"/>
              <a:gd name="T61" fmla="*/ 1721426 h 5027"/>
              <a:gd name="T62" fmla="*/ 1884153 w 5026"/>
              <a:gd name="T63" fmla="*/ 1675627 h 5027"/>
              <a:gd name="T64" fmla="*/ 1898177 w 5026"/>
              <a:gd name="T65" fmla="*/ 1626422 h 5027"/>
              <a:gd name="T66" fmla="*/ 1904621 w 5026"/>
              <a:gd name="T67" fmla="*/ 1574567 h 5027"/>
              <a:gd name="T68" fmla="*/ 1905000 w 5026"/>
              <a:gd name="T69" fmla="*/ 345951 h 5027"/>
              <a:gd name="T70" fmla="*/ 1901210 w 5026"/>
              <a:gd name="T71" fmla="*/ 293339 h 5027"/>
              <a:gd name="T72" fmla="*/ 1889839 w 5026"/>
              <a:gd name="T73" fmla="*/ 242998 h 5027"/>
              <a:gd name="T74" fmla="*/ 1870887 w 5026"/>
              <a:gd name="T75" fmla="*/ 196064 h 5027"/>
              <a:gd name="T76" fmla="*/ 1846250 w 5026"/>
              <a:gd name="T77" fmla="*/ 152915 h 5027"/>
              <a:gd name="T78" fmla="*/ 1815170 w 5026"/>
              <a:gd name="T79" fmla="*/ 113551 h 5027"/>
              <a:gd name="T80" fmla="*/ 1779162 w 5026"/>
              <a:gd name="T81" fmla="*/ 79107 h 5027"/>
              <a:gd name="T82" fmla="*/ 1738606 w 5026"/>
              <a:gd name="T83" fmla="*/ 50341 h 5027"/>
              <a:gd name="T84" fmla="*/ 1693881 w 5026"/>
              <a:gd name="T85" fmla="*/ 27252 h 5027"/>
              <a:gd name="T86" fmla="*/ 1645744 w 5026"/>
              <a:gd name="T87" fmla="*/ 10977 h 5027"/>
              <a:gd name="T88" fmla="*/ 1594196 w 5026"/>
              <a:gd name="T89" fmla="*/ 1893 h 5027"/>
              <a:gd name="T90" fmla="*/ 1559326 w 5026"/>
              <a:gd name="T91" fmla="*/ 1124529 h 5027"/>
              <a:gd name="T92" fmla="*/ 779663 w 5026"/>
              <a:gd name="T93" fmla="*/ 1557156 h 5027"/>
              <a:gd name="T94" fmla="*/ 346433 w 5026"/>
              <a:gd name="T95" fmla="*/ 778578 h 5027"/>
              <a:gd name="T96" fmla="*/ 1126095 w 5026"/>
              <a:gd name="T97" fmla="*/ 345951 h 5027"/>
              <a:gd name="T98" fmla="*/ 1559326 w 5026"/>
              <a:gd name="T99" fmla="*/ 1124529 h 5027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</a:gdLst>
            <a:ahLst/>
            <a:cxnLst>
              <a:cxn ang="T100">
                <a:pos x="T0" y="T1"/>
              </a:cxn>
              <a:cxn ang="T101">
                <a:pos x="T2" y="T3"/>
              </a:cxn>
              <a:cxn ang="T102">
                <a:pos x="T4" y="T5"/>
              </a:cxn>
              <a:cxn ang="T103">
                <a:pos x="T6" y="T7"/>
              </a:cxn>
              <a:cxn ang="T104">
                <a:pos x="T8" y="T9"/>
              </a:cxn>
              <a:cxn ang="T105">
                <a:pos x="T10" y="T11"/>
              </a:cxn>
              <a:cxn ang="T106">
                <a:pos x="T12" y="T13"/>
              </a:cxn>
              <a:cxn ang="T107">
                <a:pos x="T14" y="T15"/>
              </a:cxn>
              <a:cxn ang="T108">
                <a:pos x="T16" y="T17"/>
              </a:cxn>
              <a:cxn ang="T109">
                <a:pos x="T18" y="T19"/>
              </a:cxn>
              <a:cxn ang="T110">
                <a:pos x="T20" y="T21"/>
              </a:cxn>
              <a:cxn ang="T111">
                <a:pos x="T22" y="T23"/>
              </a:cxn>
              <a:cxn ang="T112">
                <a:pos x="T24" y="T25"/>
              </a:cxn>
              <a:cxn ang="T113">
                <a:pos x="T26" y="T27"/>
              </a:cxn>
              <a:cxn ang="T114">
                <a:pos x="T28" y="T29"/>
              </a:cxn>
              <a:cxn ang="T115">
                <a:pos x="T30" y="T31"/>
              </a:cxn>
              <a:cxn ang="T116">
                <a:pos x="T32" y="T33"/>
              </a:cxn>
              <a:cxn ang="T117">
                <a:pos x="T34" y="T35"/>
              </a:cxn>
              <a:cxn ang="T118">
                <a:pos x="T36" y="T37"/>
              </a:cxn>
              <a:cxn ang="T119">
                <a:pos x="T38" y="T39"/>
              </a:cxn>
              <a:cxn ang="T120">
                <a:pos x="T40" y="T41"/>
              </a:cxn>
              <a:cxn ang="T121">
                <a:pos x="T42" y="T43"/>
              </a:cxn>
              <a:cxn ang="T122">
                <a:pos x="T44" y="T45"/>
              </a:cxn>
              <a:cxn ang="T123">
                <a:pos x="T46" y="T47"/>
              </a:cxn>
              <a:cxn ang="T124">
                <a:pos x="T48" y="T49"/>
              </a:cxn>
              <a:cxn ang="T125">
                <a:pos x="T50" y="T51"/>
              </a:cxn>
              <a:cxn ang="T126">
                <a:pos x="T52" y="T53"/>
              </a:cxn>
              <a:cxn ang="T127">
                <a:pos x="T54" y="T55"/>
              </a:cxn>
              <a:cxn ang="T128">
                <a:pos x="T56" y="T57"/>
              </a:cxn>
              <a:cxn ang="T129">
                <a:pos x="T58" y="T59"/>
              </a:cxn>
              <a:cxn ang="T130">
                <a:pos x="T60" y="T61"/>
              </a:cxn>
              <a:cxn ang="T131">
                <a:pos x="T62" y="T63"/>
              </a:cxn>
              <a:cxn ang="T132">
                <a:pos x="T64" y="T65"/>
              </a:cxn>
              <a:cxn ang="T133">
                <a:pos x="T66" y="T67"/>
              </a:cxn>
              <a:cxn ang="T134">
                <a:pos x="T68" y="T69"/>
              </a:cxn>
              <a:cxn ang="T135">
                <a:pos x="T70" y="T71"/>
              </a:cxn>
              <a:cxn ang="T136">
                <a:pos x="T72" y="T73"/>
              </a:cxn>
              <a:cxn ang="T137">
                <a:pos x="T74" y="T75"/>
              </a:cxn>
              <a:cxn ang="T138">
                <a:pos x="T76" y="T77"/>
              </a:cxn>
              <a:cxn ang="T139">
                <a:pos x="T78" y="T79"/>
              </a:cxn>
              <a:cxn ang="T140">
                <a:pos x="T80" y="T81"/>
              </a:cxn>
              <a:cxn ang="T141">
                <a:pos x="T82" y="T83"/>
              </a:cxn>
              <a:cxn ang="T142">
                <a:pos x="T84" y="T85"/>
              </a:cxn>
              <a:cxn ang="T143">
                <a:pos x="T86" y="T87"/>
              </a:cxn>
              <a:cxn ang="T144">
                <a:pos x="T88" y="T89"/>
              </a:cxn>
              <a:cxn ang="T145">
                <a:pos x="T90" y="T91"/>
              </a:cxn>
              <a:cxn ang="T146">
                <a:pos x="T92" y="T93"/>
              </a:cxn>
              <a:cxn ang="T147">
                <a:pos x="T94" y="T95"/>
              </a:cxn>
              <a:cxn ang="T148">
                <a:pos x="T96" y="T97"/>
              </a:cxn>
              <a:cxn ang="T149">
                <a:pos x="T98" y="T99"/>
              </a:cxn>
            </a:cxnLst>
            <a:rect l="0" t="0" r="r" b="b"/>
            <a:pathLst>
              <a:path w="5026" h="5027">
                <a:moveTo>
                  <a:pt x="4113" y="0"/>
                </a:moveTo>
                <a:lnTo>
                  <a:pt x="914" y="0"/>
                </a:lnTo>
                <a:lnTo>
                  <a:pt x="867" y="1"/>
                </a:lnTo>
                <a:lnTo>
                  <a:pt x="821" y="5"/>
                </a:lnTo>
                <a:lnTo>
                  <a:pt x="775" y="11"/>
                </a:lnTo>
                <a:lnTo>
                  <a:pt x="730" y="19"/>
                </a:lnTo>
                <a:lnTo>
                  <a:pt x="686" y="29"/>
                </a:lnTo>
                <a:lnTo>
                  <a:pt x="642" y="42"/>
                </a:lnTo>
                <a:lnTo>
                  <a:pt x="599" y="56"/>
                </a:lnTo>
                <a:lnTo>
                  <a:pt x="558" y="72"/>
                </a:lnTo>
                <a:lnTo>
                  <a:pt x="518" y="90"/>
                </a:lnTo>
                <a:lnTo>
                  <a:pt x="478" y="111"/>
                </a:lnTo>
                <a:lnTo>
                  <a:pt x="440" y="133"/>
                </a:lnTo>
                <a:lnTo>
                  <a:pt x="404" y="156"/>
                </a:lnTo>
                <a:lnTo>
                  <a:pt x="368" y="182"/>
                </a:lnTo>
                <a:lnTo>
                  <a:pt x="333" y="209"/>
                </a:lnTo>
                <a:lnTo>
                  <a:pt x="300" y="238"/>
                </a:lnTo>
                <a:lnTo>
                  <a:pt x="268" y="268"/>
                </a:lnTo>
                <a:lnTo>
                  <a:pt x="238" y="300"/>
                </a:lnTo>
                <a:lnTo>
                  <a:pt x="209" y="333"/>
                </a:lnTo>
                <a:lnTo>
                  <a:pt x="181" y="368"/>
                </a:lnTo>
                <a:lnTo>
                  <a:pt x="156" y="404"/>
                </a:lnTo>
                <a:lnTo>
                  <a:pt x="133" y="440"/>
                </a:lnTo>
                <a:lnTo>
                  <a:pt x="111" y="478"/>
                </a:lnTo>
                <a:lnTo>
                  <a:pt x="90" y="518"/>
                </a:lnTo>
                <a:lnTo>
                  <a:pt x="72" y="558"/>
                </a:lnTo>
                <a:lnTo>
                  <a:pt x="56" y="599"/>
                </a:lnTo>
                <a:lnTo>
                  <a:pt x="42" y="642"/>
                </a:lnTo>
                <a:lnTo>
                  <a:pt x="29" y="686"/>
                </a:lnTo>
                <a:lnTo>
                  <a:pt x="19" y="730"/>
                </a:lnTo>
                <a:lnTo>
                  <a:pt x="11" y="775"/>
                </a:lnTo>
                <a:lnTo>
                  <a:pt x="5" y="821"/>
                </a:lnTo>
                <a:lnTo>
                  <a:pt x="1" y="867"/>
                </a:lnTo>
                <a:lnTo>
                  <a:pt x="0" y="914"/>
                </a:lnTo>
                <a:lnTo>
                  <a:pt x="0" y="4113"/>
                </a:lnTo>
                <a:lnTo>
                  <a:pt x="1" y="4160"/>
                </a:lnTo>
                <a:lnTo>
                  <a:pt x="5" y="4206"/>
                </a:lnTo>
                <a:lnTo>
                  <a:pt x="11" y="4252"/>
                </a:lnTo>
                <a:lnTo>
                  <a:pt x="19" y="4297"/>
                </a:lnTo>
                <a:lnTo>
                  <a:pt x="29" y="4341"/>
                </a:lnTo>
                <a:lnTo>
                  <a:pt x="42" y="4385"/>
                </a:lnTo>
                <a:lnTo>
                  <a:pt x="56" y="4427"/>
                </a:lnTo>
                <a:lnTo>
                  <a:pt x="72" y="4469"/>
                </a:lnTo>
                <a:lnTo>
                  <a:pt x="90" y="4509"/>
                </a:lnTo>
                <a:lnTo>
                  <a:pt x="111" y="4548"/>
                </a:lnTo>
                <a:lnTo>
                  <a:pt x="133" y="4588"/>
                </a:lnTo>
                <a:lnTo>
                  <a:pt x="156" y="4624"/>
                </a:lnTo>
                <a:lnTo>
                  <a:pt x="181" y="4660"/>
                </a:lnTo>
                <a:lnTo>
                  <a:pt x="209" y="4695"/>
                </a:lnTo>
                <a:lnTo>
                  <a:pt x="238" y="4728"/>
                </a:lnTo>
                <a:lnTo>
                  <a:pt x="268" y="4759"/>
                </a:lnTo>
                <a:lnTo>
                  <a:pt x="300" y="4789"/>
                </a:lnTo>
                <a:lnTo>
                  <a:pt x="333" y="4818"/>
                </a:lnTo>
                <a:lnTo>
                  <a:pt x="368" y="4846"/>
                </a:lnTo>
                <a:lnTo>
                  <a:pt x="404" y="4871"/>
                </a:lnTo>
                <a:lnTo>
                  <a:pt x="440" y="4895"/>
                </a:lnTo>
                <a:lnTo>
                  <a:pt x="478" y="4917"/>
                </a:lnTo>
                <a:lnTo>
                  <a:pt x="518" y="4937"/>
                </a:lnTo>
                <a:lnTo>
                  <a:pt x="558" y="4955"/>
                </a:lnTo>
                <a:lnTo>
                  <a:pt x="599" y="4971"/>
                </a:lnTo>
                <a:lnTo>
                  <a:pt x="642" y="4986"/>
                </a:lnTo>
                <a:lnTo>
                  <a:pt x="686" y="4999"/>
                </a:lnTo>
                <a:lnTo>
                  <a:pt x="730" y="5008"/>
                </a:lnTo>
                <a:lnTo>
                  <a:pt x="775" y="5016"/>
                </a:lnTo>
                <a:lnTo>
                  <a:pt x="821" y="5022"/>
                </a:lnTo>
                <a:lnTo>
                  <a:pt x="867" y="5025"/>
                </a:lnTo>
                <a:lnTo>
                  <a:pt x="914" y="5027"/>
                </a:lnTo>
                <a:lnTo>
                  <a:pt x="4113" y="5027"/>
                </a:lnTo>
                <a:lnTo>
                  <a:pt x="4160" y="5025"/>
                </a:lnTo>
                <a:lnTo>
                  <a:pt x="4206" y="5022"/>
                </a:lnTo>
                <a:lnTo>
                  <a:pt x="4252" y="5016"/>
                </a:lnTo>
                <a:lnTo>
                  <a:pt x="4297" y="5008"/>
                </a:lnTo>
                <a:lnTo>
                  <a:pt x="4342" y="4999"/>
                </a:lnTo>
                <a:lnTo>
                  <a:pt x="4384" y="4986"/>
                </a:lnTo>
                <a:lnTo>
                  <a:pt x="4427" y="4971"/>
                </a:lnTo>
                <a:lnTo>
                  <a:pt x="4469" y="4955"/>
                </a:lnTo>
                <a:lnTo>
                  <a:pt x="4509" y="4937"/>
                </a:lnTo>
                <a:lnTo>
                  <a:pt x="4548" y="4917"/>
                </a:lnTo>
                <a:lnTo>
                  <a:pt x="4587" y="4895"/>
                </a:lnTo>
                <a:lnTo>
                  <a:pt x="4624" y="4871"/>
                </a:lnTo>
                <a:lnTo>
                  <a:pt x="4660" y="4846"/>
                </a:lnTo>
                <a:lnTo>
                  <a:pt x="4694" y="4818"/>
                </a:lnTo>
                <a:lnTo>
                  <a:pt x="4728" y="4789"/>
                </a:lnTo>
                <a:lnTo>
                  <a:pt x="4759" y="4759"/>
                </a:lnTo>
                <a:lnTo>
                  <a:pt x="4789" y="4728"/>
                </a:lnTo>
                <a:lnTo>
                  <a:pt x="4818" y="4695"/>
                </a:lnTo>
                <a:lnTo>
                  <a:pt x="4845" y="4660"/>
                </a:lnTo>
                <a:lnTo>
                  <a:pt x="4871" y="4624"/>
                </a:lnTo>
                <a:lnTo>
                  <a:pt x="4895" y="4588"/>
                </a:lnTo>
                <a:lnTo>
                  <a:pt x="4917" y="4548"/>
                </a:lnTo>
                <a:lnTo>
                  <a:pt x="4936" y="4509"/>
                </a:lnTo>
                <a:lnTo>
                  <a:pt x="4955" y="4469"/>
                </a:lnTo>
                <a:lnTo>
                  <a:pt x="4971" y="4427"/>
                </a:lnTo>
                <a:lnTo>
                  <a:pt x="4986" y="4385"/>
                </a:lnTo>
                <a:lnTo>
                  <a:pt x="4997" y="4341"/>
                </a:lnTo>
                <a:lnTo>
                  <a:pt x="5008" y="4297"/>
                </a:lnTo>
                <a:lnTo>
                  <a:pt x="5016" y="4252"/>
                </a:lnTo>
                <a:lnTo>
                  <a:pt x="5022" y="4206"/>
                </a:lnTo>
                <a:lnTo>
                  <a:pt x="5025" y="4160"/>
                </a:lnTo>
                <a:lnTo>
                  <a:pt x="5026" y="4113"/>
                </a:lnTo>
                <a:lnTo>
                  <a:pt x="5026" y="914"/>
                </a:lnTo>
                <a:lnTo>
                  <a:pt x="5025" y="867"/>
                </a:lnTo>
                <a:lnTo>
                  <a:pt x="5022" y="821"/>
                </a:lnTo>
                <a:lnTo>
                  <a:pt x="5016" y="775"/>
                </a:lnTo>
                <a:lnTo>
                  <a:pt x="5008" y="730"/>
                </a:lnTo>
                <a:lnTo>
                  <a:pt x="4997" y="686"/>
                </a:lnTo>
                <a:lnTo>
                  <a:pt x="4986" y="642"/>
                </a:lnTo>
                <a:lnTo>
                  <a:pt x="4971" y="599"/>
                </a:lnTo>
                <a:lnTo>
                  <a:pt x="4955" y="558"/>
                </a:lnTo>
                <a:lnTo>
                  <a:pt x="4936" y="518"/>
                </a:lnTo>
                <a:lnTo>
                  <a:pt x="4917" y="478"/>
                </a:lnTo>
                <a:lnTo>
                  <a:pt x="4895" y="440"/>
                </a:lnTo>
                <a:lnTo>
                  <a:pt x="4871" y="404"/>
                </a:lnTo>
                <a:lnTo>
                  <a:pt x="4845" y="368"/>
                </a:lnTo>
                <a:lnTo>
                  <a:pt x="4818" y="333"/>
                </a:lnTo>
                <a:lnTo>
                  <a:pt x="4789" y="300"/>
                </a:lnTo>
                <a:lnTo>
                  <a:pt x="4759" y="268"/>
                </a:lnTo>
                <a:lnTo>
                  <a:pt x="4728" y="238"/>
                </a:lnTo>
                <a:lnTo>
                  <a:pt x="4694" y="209"/>
                </a:lnTo>
                <a:lnTo>
                  <a:pt x="4660" y="182"/>
                </a:lnTo>
                <a:lnTo>
                  <a:pt x="4624" y="156"/>
                </a:lnTo>
                <a:lnTo>
                  <a:pt x="4587" y="133"/>
                </a:lnTo>
                <a:lnTo>
                  <a:pt x="4548" y="111"/>
                </a:lnTo>
                <a:lnTo>
                  <a:pt x="4509" y="90"/>
                </a:lnTo>
                <a:lnTo>
                  <a:pt x="4469" y="72"/>
                </a:lnTo>
                <a:lnTo>
                  <a:pt x="4427" y="56"/>
                </a:lnTo>
                <a:lnTo>
                  <a:pt x="4384" y="42"/>
                </a:lnTo>
                <a:lnTo>
                  <a:pt x="4342" y="29"/>
                </a:lnTo>
                <a:lnTo>
                  <a:pt x="4297" y="19"/>
                </a:lnTo>
                <a:lnTo>
                  <a:pt x="4252" y="11"/>
                </a:lnTo>
                <a:lnTo>
                  <a:pt x="4206" y="5"/>
                </a:lnTo>
                <a:lnTo>
                  <a:pt x="4160" y="1"/>
                </a:lnTo>
                <a:lnTo>
                  <a:pt x="4113" y="0"/>
                </a:lnTo>
                <a:close/>
                <a:moveTo>
                  <a:pt x="4114" y="2971"/>
                </a:moveTo>
                <a:lnTo>
                  <a:pt x="2971" y="2971"/>
                </a:lnTo>
                <a:lnTo>
                  <a:pt x="2971" y="4114"/>
                </a:lnTo>
                <a:lnTo>
                  <a:pt x="2057" y="4114"/>
                </a:lnTo>
                <a:lnTo>
                  <a:pt x="2057" y="2971"/>
                </a:lnTo>
                <a:lnTo>
                  <a:pt x="914" y="2971"/>
                </a:lnTo>
                <a:lnTo>
                  <a:pt x="914" y="2057"/>
                </a:lnTo>
                <a:lnTo>
                  <a:pt x="2057" y="2057"/>
                </a:lnTo>
                <a:lnTo>
                  <a:pt x="2057" y="914"/>
                </a:lnTo>
                <a:lnTo>
                  <a:pt x="2971" y="914"/>
                </a:lnTo>
                <a:lnTo>
                  <a:pt x="2971" y="2057"/>
                </a:lnTo>
                <a:lnTo>
                  <a:pt x="4114" y="2057"/>
                </a:lnTo>
                <a:lnTo>
                  <a:pt x="4114" y="2971"/>
                </a:lnTo>
                <a:close/>
              </a:path>
            </a:pathLst>
          </a:custGeom>
          <a:solidFill>
            <a:srgbClr val="0E0BA4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0E0BA4"/>
              </a:solidFill>
            </a:endParaRPr>
          </a:p>
        </p:txBody>
      </p:sp>
      <p:sp>
        <p:nvSpPr>
          <p:cNvPr id="54" name="KSO_Shape"/>
          <p:cNvSpPr>
            <a:spLocks noChangeAspect="1"/>
          </p:cNvSpPr>
          <p:nvPr/>
        </p:nvSpPr>
        <p:spPr bwMode="auto">
          <a:xfrm>
            <a:off x="7734882" y="3727450"/>
            <a:ext cx="252421" cy="252000"/>
          </a:xfrm>
          <a:custGeom>
            <a:avLst/>
            <a:gdLst>
              <a:gd name="T0" fmla="*/ 346433 w 5026"/>
              <a:gd name="T1" fmla="*/ 0 h 5027"/>
              <a:gd name="T2" fmla="*/ 293748 w 5026"/>
              <a:gd name="T3" fmla="*/ 4164 h 5027"/>
              <a:gd name="T4" fmla="*/ 243337 w 5026"/>
              <a:gd name="T5" fmla="*/ 15897 h 5027"/>
              <a:gd name="T6" fmla="*/ 196337 w 5026"/>
              <a:gd name="T7" fmla="*/ 34065 h 5027"/>
              <a:gd name="T8" fmla="*/ 153128 w 5026"/>
              <a:gd name="T9" fmla="*/ 59046 h 5027"/>
              <a:gd name="T10" fmla="*/ 113709 w 5026"/>
              <a:gd name="T11" fmla="*/ 90083 h 5027"/>
              <a:gd name="T12" fmla="*/ 79217 w 5026"/>
              <a:gd name="T13" fmla="*/ 126041 h 5027"/>
              <a:gd name="T14" fmla="*/ 50411 w 5026"/>
              <a:gd name="T15" fmla="*/ 166541 h 5027"/>
              <a:gd name="T16" fmla="*/ 27290 w 5026"/>
              <a:gd name="T17" fmla="*/ 211204 h 5027"/>
              <a:gd name="T18" fmla="*/ 10992 w 5026"/>
              <a:gd name="T19" fmla="*/ 259652 h 5027"/>
              <a:gd name="T20" fmla="*/ 1895 w 5026"/>
              <a:gd name="T21" fmla="*/ 310750 h 5027"/>
              <a:gd name="T22" fmla="*/ 0 w 5026"/>
              <a:gd name="T23" fmla="*/ 1556777 h 5027"/>
              <a:gd name="T24" fmla="*/ 1895 w 5026"/>
              <a:gd name="T25" fmla="*/ 1591978 h 5027"/>
              <a:gd name="T26" fmla="*/ 10992 w 5026"/>
              <a:gd name="T27" fmla="*/ 1643076 h 5027"/>
              <a:gd name="T28" fmla="*/ 27290 w 5026"/>
              <a:gd name="T29" fmla="*/ 1691524 h 5027"/>
              <a:gd name="T30" fmla="*/ 50411 w 5026"/>
              <a:gd name="T31" fmla="*/ 1736566 h 5027"/>
              <a:gd name="T32" fmla="*/ 79217 w 5026"/>
              <a:gd name="T33" fmla="*/ 1777065 h 5027"/>
              <a:gd name="T34" fmla="*/ 113709 w 5026"/>
              <a:gd name="T35" fmla="*/ 1812645 h 5027"/>
              <a:gd name="T36" fmla="*/ 153128 w 5026"/>
              <a:gd name="T37" fmla="*/ 1843682 h 5027"/>
              <a:gd name="T38" fmla="*/ 196337 w 5026"/>
              <a:gd name="T39" fmla="*/ 1868663 h 5027"/>
              <a:gd name="T40" fmla="*/ 243337 w 5026"/>
              <a:gd name="T41" fmla="*/ 1887209 h 5027"/>
              <a:gd name="T42" fmla="*/ 293748 w 5026"/>
              <a:gd name="T43" fmla="*/ 1898564 h 5027"/>
              <a:gd name="T44" fmla="*/ 346433 w 5026"/>
              <a:gd name="T45" fmla="*/ 1902728 h 5027"/>
              <a:gd name="T46" fmla="*/ 1576761 w 5026"/>
              <a:gd name="T47" fmla="*/ 1901971 h 5027"/>
              <a:gd name="T48" fmla="*/ 1628688 w 5026"/>
              <a:gd name="T49" fmla="*/ 1895536 h 5027"/>
              <a:gd name="T50" fmla="*/ 1677962 w 5026"/>
              <a:gd name="T51" fmla="*/ 1881532 h 5027"/>
              <a:gd name="T52" fmla="*/ 1723824 w 5026"/>
              <a:gd name="T53" fmla="*/ 1861093 h 5027"/>
              <a:gd name="T54" fmla="*/ 1766275 w 5026"/>
              <a:gd name="T55" fmla="*/ 1834219 h 5027"/>
              <a:gd name="T56" fmla="*/ 1803799 w 5026"/>
              <a:gd name="T57" fmla="*/ 1801290 h 5027"/>
              <a:gd name="T58" fmla="*/ 1836396 w 5026"/>
              <a:gd name="T59" fmla="*/ 1763818 h 5027"/>
              <a:gd name="T60" fmla="*/ 1863686 w 5026"/>
              <a:gd name="T61" fmla="*/ 1721426 h 5027"/>
              <a:gd name="T62" fmla="*/ 1884153 w 5026"/>
              <a:gd name="T63" fmla="*/ 1675627 h 5027"/>
              <a:gd name="T64" fmla="*/ 1898177 w 5026"/>
              <a:gd name="T65" fmla="*/ 1626422 h 5027"/>
              <a:gd name="T66" fmla="*/ 1904621 w 5026"/>
              <a:gd name="T67" fmla="*/ 1574567 h 5027"/>
              <a:gd name="T68" fmla="*/ 1905000 w 5026"/>
              <a:gd name="T69" fmla="*/ 345951 h 5027"/>
              <a:gd name="T70" fmla="*/ 1901210 w 5026"/>
              <a:gd name="T71" fmla="*/ 293339 h 5027"/>
              <a:gd name="T72" fmla="*/ 1889839 w 5026"/>
              <a:gd name="T73" fmla="*/ 242998 h 5027"/>
              <a:gd name="T74" fmla="*/ 1870887 w 5026"/>
              <a:gd name="T75" fmla="*/ 196064 h 5027"/>
              <a:gd name="T76" fmla="*/ 1846250 w 5026"/>
              <a:gd name="T77" fmla="*/ 152915 h 5027"/>
              <a:gd name="T78" fmla="*/ 1815170 w 5026"/>
              <a:gd name="T79" fmla="*/ 113551 h 5027"/>
              <a:gd name="T80" fmla="*/ 1779162 w 5026"/>
              <a:gd name="T81" fmla="*/ 79107 h 5027"/>
              <a:gd name="T82" fmla="*/ 1738606 w 5026"/>
              <a:gd name="T83" fmla="*/ 50341 h 5027"/>
              <a:gd name="T84" fmla="*/ 1693881 w 5026"/>
              <a:gd name="T85" fmla="*/ 27252 h 5027"/>
              <a:gd name="T86" fmla="*/ 1645744 w 5026"/>
              <a:gd name="T87" fmla="*/ 10977 h 5027"/>
              <a:gd name="T88" fmla="*/ 1594196 w 5026"/>
              <a:gd name="T89" fmla="*/ 1893 h 5027"/>
              <a:gd name="T90" fmla="*/ 1559326 w 5026"/>
              <a:gd name="T91" fmla="*/ 1124529 h 5027"/>
              <a:gd name="T92" fmla="*/ 779663 w 5026"/>
              <a:gd name="T93" fmla="*/ 1557156 h 5027"/>
              <a:gd name="T94" fmla="*/ 346433 w 5026"/>
              <a:gd name="T95" fmla="*/ 778578 h 5027"/>
              <a:gd name="T96" fmla="*/ 1126095 w 5026"/>
              <a:gd name="T97" fmla="*/ 345951 h 5027"/>
              <a:gd name="T98" fmla="*/ 1559326 w 5026"/>
              <a:gd name="T99" fmla="*/ 1124529 h 5027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</a:gdLst>
            <a:ahLst/>
            <a:cxnLst>
              <a:cxn ang="T100">
                <a:pos x="T0" y="T1"/>
              </a:cxn>
              <a:cxn ang="T101">
                <a:pos x="T2" y="T3"/>
              </a:cxn>
              <a:cxn ang="T102">
                <a:pos x="T4" y="T5"/>
              </a:cxn>
              <a:cxn ang="T103">
                <a:pos x="T6" y="T7"/>
              </a:cxn>
              <a:cxn ang="T104">
                <a:pos x="T8" y="T9"/>
              </a:cxn>
              <a:cxn ang="T105">
                <a:pos x="T10" y="T11"/>
              </a:cxn>
              <a:cxn ang="T106">
                <a:pos x="T12" y="T13"/>
              </a:cxn>
              <a:cxn ang="T107">
                <a:pos x="T14" y="T15"/>
              </a:cxn>
              <a:cxn ang="T108">
                <a:pos x="T16" y="T17"/>
              </a:cxn>
              <a:cxn ang="T109">
                <a:pos x="T18" y="T19"/>
              </a:cxn>
              <a:cxn ang="T110">
                <a:pos x="T20" y="T21"/>
              </a:cxn>
              <a:cxn ang="T111">
                <a:pos x="T22" y="T23"/>
              </a:cxn>
              <a:cxn ang="T112">
                <a:pos x="T24" y="T25"/>
              </a:cxn>
              <a:cxn ang="T113">
                <a:pos x="T26" y="T27"/>
              </a:cxn>
              <a:cxn ang="T114">
                <a:pos x="T28" y="T29"/>
              </a:cxn>
              <a:cxn ang="T115">
                <a:pos x="T30" y="T31"/>
              </a:cxn>
              <a:cxn ang="T116">
                <a:pos x="T32" y="T33"/>
              </a:cxn>
              <a:cxn ang="T117">
                <a:pos x="T34" y="T35"/>
              </a:cxn>
              <a:cxn ang="T118">
                <a:pos x="T36" y="T37"/>
              </a:cxn>
              <a:cxn ang="T119">
                <a:pos x="T38" y="T39"/>
              </a:cxn>
              <a:cxn ang="T120">
                <a:pos x="T40" y="T41"/>
              </a:cxn>
              <a:cxn ang="T121">
                <a:pos x="T42" y="T43"/>
              </a:cxn>
              <a:cxn ang="T122">
                <a:pos x="T44" y="T45"/>
              </a:cxn>
              <a:cxn ang="T123">
                <a:pos x="T46" y="T47"/>
              </a:cxn>
              <a:cxn ang="T124">
                <a:pos x="T48" y="T49"/>
              </a:cxn>
              <a:cxn ang="T125">
                <a:pos x="T50" y="T51"/>
              </a:cxn>
              <a:cxn ang="T126">
                <a:pos x="T52" y="T53"/>
              </a:cxn>
              <a:cxn ang="T127">
                <a:pos x="T54" y="T55"/>
              </a:cxn>
              <a:cxn ang="T128">
                <a:pos x="T56" y="T57"/>
              </a:cxn>
              <a:cxn ang="T129">
                <a:pos x="T58" y="T59"/>
              </a:cxn>
              <a:cxn ang="T130">
                <a:pos x="T60" y="T61"/>
              </a:cxn>
              <a:cxn ang="T131">
                <a:pos x="T62" y="T63"/>
              </a:cxn>
              <a:cxn ang="T132">
                <a:pos x="T64" y="T65"/>
              </a:cxn>
              <a:cxn ang="T133">
                <a:pos x="T66" y="T67"/>
              </a:cxn>
              <a:cxn ang="T134">
                <a:pos x="T68" y="T69"/>
              </a:cxn>
              <a:cxn ang="T135">
                <a:pos x="T70" y="T71"/>
              </a:cxn>
              <a:cxn ang="T136">
                <a:pos x="T72" y="T73"/>
              </a:cxn>
              <a:cxn ang="T137">
                <a:pos x="T74" y="T75"/>
              </a:cxn>
              <a:cxn ang="T138">
                <a:pos x="T76" y="T77"/>
              </a:cxn>
              <a:cxn ang="T139">
                <a:pos x="T78" y="T79"/>
              </a:cxn>
              <a:cxn ang="T140">
                <a:pos x="T80" y="T81"/>
              </a:cxn>
              <a:cxn ang="T141">
                <a:pos x="T82" y="T83"/>
              </a:cxn>
              <a:cxn ang="T142">
                <a:pos x="T84" y="T85"/>
              </a:cxn>
              <a:cxn ang="T143">
                <a:pos x="T86" y="T87"/>
              </a:cxn>
              <a:cxn ang="T144">
                <a:pos x="T88" y="T89"/>
              </a:cxn>
              <a:cxn ang="T145">
                <a:pos x="T90" y="T91"/>
              </a:cxn>
              <a:cxn ang="T146">
                <a:pos x="T92" y="T93"/>
              </a:cxn>
              <a:cxn ang="T147">
                <a:pos x="T94" y="T95"/>
              </a:cxn>
              <a:cxn ang="T148">
                <a:pos x="T96" y="T97"/>
              </a:cxn>
              <a:cxn ang="T149">
                <a:pos x="T98" y="T99"/>
              </a:cxn>
            </a:cxnLst>
            <a:rect l="0" t="0" r="r" b="b"/>
            <a:pathLst>
              <a:path w="5026" h="5027">
                <a:moveTo>
                  <a:pt x="4113" y="0"/>
                </a:moveTo>
                <a:lnTo>
                  <a:pt x="914" y="0"/>
                </a:lnTo>
                <a:lnTo>
                  <a:pt x="867" y="1"/>
                </a:lnTo>
                <a:lnTo>
                  <a:pt x="821" y="5"/>
                </a:lnTo>
                <a:lnTo>
                  <a:pt x="775" y="11"/>
                </a:lnTo>
                <a:lnTo>
                  <a:pt x="730" y="19"/>
                </a:lnTo>
                <a:lnTo>
                  <a:pt x="686" y="29"/>
                </a:lnTo>
                <a:lnTo>
                  <a:pt x="642" y="42"/>
                </a:lnTo>
                <a:lnTo>
                  <a:pt x="599" y="56"/>
                </a:lnTo>
                <a:lnTo>
                  <a:pt x="558" y="72"/>
                </a:lnTo>
                <a:lnTo>
                  <a:pt x="518" y="90"/>
                </a:lnTo>
                <a:lnTo>
                  <a:pt x="478" y="111"/>
                </a:lnTo>
                <a:lnTo>
                  <a:pt x="440" y="133"/>
                </a:lnTo>
                <a:lnTo>
                  <a:pt x="404" y="156"/>
                </a:lnTo>
                <a:lnTo>
                  <a:pt x="368" y="182"/>
                </a:lnTo>
                <a:lnTo>
                  <a:pt x="333" y="209"/>
                </a:lnTo>
                <a:lnTo>
                  <a:pt x="300" y="238"/>
                </a:lnTo>
                <a:lnTo>
                  <a:pt x="268" y="268"/>
                </a:lnTo>
                <a:lnTo>
                  <a:pt x="238" y="300"/>
                </a:lnTo>
                <a:lnTo>
                  <a:pt x="209" y="333"/>
                </a:lnTo>
                <a:lnTo>
                  <a:pt x="181" y="368"/>
                </a:lnTo>
                <a:lnTo>
                  <a:pt x="156" y="404"/>
                </a:lnTo>
                <a:lnTo>
                  <a:pt x="133" y="440"/>
                </a:lnTo>
                <a:lnTo>
                  <a:pt x="111" y="478"/>
                </a:lnTo>
                <a:lnTo>
                  <a:pt x="90" y="518"/>
                </a:lnTo>
                <a:lnTo>
                  <a:pt x="72" y="558"/>
                </a:lnTo>
                <a:lnTo>
                  <a:pt x="56" y="599"/>
                </a:lnTo>
                <a:lnTo>
                  <a:pt x="42" y="642"/>
                </a:lnTo>
                <a:lnTo>
                  <a:pt x="29" y="686"/>
                </a:lnTo>
                <a:lnTo>
                  <a:pt x="19" y="730"/>
                </a:lnTo>
                <a:lnTo>
                  <a:pt x="11" y="775"/>
                </a:lnTo>
                <a:lnTo>
                  <a:pt x="5" y="821"/>
                </a:lnTo>
                <a:lnTo>
                  <a:pt x="1" y="867"/>
                </a:lnTo>
                <a:lnTo>
                  <a:pt x="0" y="914"/>
                </a:lnTo>
                <a:lnTo>
                  <a:pt x="0" y="4113"/>
                </a:lnTo>
                <a:lnTo>
                  <a:pt x="1" y="4160"/>
                </a:lnTo>
                <a:lnTo>
                  <a:pt x="5" y="4206"/>
                </a:lnTo>
                <a:lnTo>
                  <a:pt x="11" y="4252"/>
                </a:lnTo>
                <a:lnTo>
                  <a:pt x="19" y="4297"/>
                </a:lnTo>
                <a:lnTo>
                  <a:pt x="29" y="4341"/>
                </a:lnTo>
                <a:lnTo>
                  <a:pt x="42" y="4385"/>
                </a:lnTo>
                <a:lnTo>
                  <a:pt x="56" y="4427"/>
                </a:lnTo>
                <a:lnTo>
                  <a:pt x="72" y="4469"/>
                </a:lnTo>
                <a:lnTo>
                  <a:pt x="90" y="4509"/>
                </a:lnTo>
                <a:lnTo>
                  <a:pt x="111" y="4548"/>
                </a:lnTo>
                <a:lnTo>
                  <a:pt x="133" y="4588"/>
                </a:lnTo>
                <a:lnTo>
                  <a:pt x="156" y="4624"/>
                </a:lnTo>
                <a:lnTo>
                  <a:pt x="181" y="4660"/>
                </a:lnTo>
                <a:lnTo>
                  <a:pt x="209" y="4695"/>
                </a:lnTo>
                <a:lnTo>
                  <a:pt x="238" y="4728"/>
                </a:lnTo>
                <a:lnTo>
                  <a:pt x="268" y="4759"/>
                </a:lnTo>
                <a:lnTo>
                  <a:pt x="300" y="4789"/>
                </a:lnTo>
                <a:lnTo>
                  <a:pt x="333" y="4818"/>
                </a:lnTo>
                <a:lnTo>
                  <a:pt x="368" y="4846"/>
                </a:lnTo>
                <a:lnTo>
                  <a:pt x="404" y="4871"/>
                </a:lnTo>
                <a:lnTo>
                  <a:pt x="440" y="4895"/>
                </a:lnTo>
                <a:lnTo>
                  <a:pt x="478" y="4917"/>
                </a:lnTo>
                <a:lnTo>
                  <a:pt x="518" y="4937"/>
                </a:lnTo>
                <a:lnTo>
                  <a:pt x="558" y="4955"/>
                </a:lnTo>
                <a:lnTo>
                  <a:pt x="599" y="4971"/>
                </a:lnTo>
                <a:lnTo>
                  <a:pt x="642" y="4986"/>
                </a:lnTo>
                <a:lnTo>
                  <a:pt x="686" y="4999"/>
                </a:lnTo>
                <a:lnTo>
                  <a:pt x="730" y="5008"/>
                </a:lnTo>
                <a:lnTo>
                  <a:pt x="775" y="5016"/>
                </a:lnTo>
                <a:lnTo>
                  <a:pt x="821" y="5022"/>
                </a:lnTo>
                <a:lnTo>
                  <a:pt x="867" y="5025"/>
                </a:lnTo>
                <a:lnTo>
                  <a:pt x="914" y="5027"/>
                </a:lnTo>
                <a:lnTo>
                  <a:pt x="4113" y="5027"/>
                </a:lnTo>
                <a:lnTo>
                  <a:pt x="4160" y="5025"/>
                </a:lnTo>
                <a:lnTo>
                  <a:pt x="4206" y="5022"/>
                </a:lnTo>
                <a:lnTo>
                  <a:pt x="4252" y="5016"/>
                </a:lnTo>
                <a:lnTo>
                  <a:pt x="4297" y="5008"/>
                </a:lnTo>
                <a:lnTo>
                  <a:pt x="4342" y="4999"/>
                </a:lnTo>
                <a:lnTo>
                  <a:pt x="4384" y="4986"/>
                </a:lnTo>
                <a:lnTo>
                  <a:pt x="4427" y="4971"/>
                </a:lnTo>
                <a:lnTo>
                  <a:pt x="4469" y="4955"/>
                </a:lnTo>
                <a:lnTo>
                  <a:pt x="4509" y="4937"/>
                </a:lnTo>
                <a:lnTo>
                  <a:pt x="4548" y="4917"/>
                </a:lnTo>
                <a:lnTo>
                  <a:pt x="4587" y="4895"/>
                </a:lnTo>
                <a:lnTo>
                  <a:pt x="4624" y="4871"/>
                </a:lnTo>
                <a:lnTo>
                  <a:pt x="4660" y="4846"/>
                </a:lnTo>
                <a:lnTo>
                  <a:pt x="4694" y="4818"/>
                </a:lnTo>
                <a:lnTo>
                  <a:pt x="4728" y="4789"/>
                </a:lnTo>
                <a:lnTo>
                  <a:pt x="4759" y="4759"/>
                </a:lnTo>
                <a:lnTo>
                  <a:pt x="4789" y="4728"/>
                </a:lnTo>
                <a:lnTo>
                  <a:pt x="4818" y="4695"/>
                </a:lnTo>
                <a:lnTo>
                  <a:pt x="4845" y="4660"/>
                </a:lnTo>
                <a:lnTo>
                  <a:pt x="4871" y="4624"/>
                </a:lnTo>
                <a:lnTo>
                  <a:pt x="4895" y="4588"/>
                </a:lnTo>
                <a:lnTo>
                  <a:pt x="4917" y="4548"/>
                </a:lnTo>
                <a:lnTo>
                  <a:pt x="4936" y="4509"/>
                </a:lnTo>
                <a:lnTo>
                  <a:pt x="4955" y="4469"/>
                </a:lnTo>
                <a:lnTo>
                  <a:pt x="4971" y="4427"/>
                </a:lnTo>
                <a:lnTo>
                  <a:pt x="4986" y="4385"/>
                </a:lnTo>
                <a:lnTo>
                  <a:pt x="4997" y="4341"/>
                </a:lnTo>
                <a:lnTo>
                  <a:pt x="5008" y="4297"/>
                </a:lnTo>
                <a:lnTo>
                  <a:pt x="5016" y="4252"/>
                </a:lnTo>
                <a:lnTo>
                  <a:pt x="5022" y="4206"/>
                </a:lnTo>
                <a:lnTo>
                  <a:pt x="5025" y="4160"/>
                </a:lnTo>
                <a:lnTo>
                  <a:pt x="5026" y="4113"/>
                </a:lnTo>
                <a:lnTo>
                  <a:pt x="5026" y="914"/>
                </a:lnTo>
                <a:lnTo>
                  <a:pt x="5025" y="867"/>
                </a:lnTo>
                <a:lnTo>
                  <a:pt x="5022" y="821"/>
                </a:lnTo>
                <a:lnTo>
                  <a:pt x="5016" y="775"/>
                </a:lnTo>
                <a:lnTo>
                  <a:pt x="5008" y="730"/>
                </a:lnTo>
                <a:lnTo>
                  <a:pt x="4997" y="686"/>
                </a:lnTo>
                <a:lnTo>
                  <a:pt x="4986" y="642"/>
                </a:lnTo>
                <a:lnTo>
                  <a:pt x="4971" y="599"/>
                </a:lnTo>
                <a:lnTo>
                  <a:pt x="4955" y="558"/>
                </a:lnTo>
                <a:lnTo>
                  <a:pt x="4936" y="518"/>
                </a:lnTo>
                <a:lnTo>
                  <a:pt x="4917" y="478"/>
                </a:lnTo>
                <a:lnTo>
                  <a:pt x="4895" y="440"/>
                </a:lnTo>
                <a:lnTo>
                  <a:pt x="4871" y="404"/>
                </a:lnTo>
                <a:lnTo>
                  <a:pt x="4845" y="368"/>
                </a:lnTo>
                <a:lnTo>
                  <a:pt x="4818" y="333"/>
                </a:lnTo>
                <a:lnTo>
                  <a:pt x="4789" y="300"/>
                </a:lnTo>
                <a:lnTo>
                  <a:pt x="4759" y="268"/>
                </a:lnTo>
                <a:lnTo>
                  <a:pt x="4728" y="238"/>
                </a:lnTo>
                <a:lnTo>
                  <a:pt x="4694" y="209"/>
                </a:lnTo>
                <a:lnTo>
                  <a:pt x="4660" y="182"/>
                </a:lnTo>
                <a:lnTo>
                  <a:pt x="4624" y="156"/>
                </a:lnTo>
                <a:lnTo>
                  <a:pt x="4587" y="133"/>
                </a:lnTo>
                <a:lnTo>
                  <a:pt x="4548" y="111"/>
                </a:lnTo>
                <a:lnTo>
                  <a:pt x="4509" y="90"/>
                </a:lnTo>
                <a:lnTo>
                  <a:pt x="4469" y="72"/>
                </a:lnTo>
                <a:lnTo>
                  <a:pt x="4427" y="56"/>
                </a:lnTo>
                <a:lnTo>
                  <a:pt x="4384" y="42"/>
                </a:lnTo>
                <a:lnTo>
                  <a:pt x="4342" y="29"/>
                </a:lnTo>
                <a:lnTo>
                  <a:pt x="4297" y="19"/>
                </a:lnTo>
                <a:lnTo>
                  <a:pt x="4252" y="11"/>
                </a:lnTo>
                <a:lnTo>
                  <a:pt x="4206" y="5"/>
                </a:lnTo>
                <a:lnTo>
                  <a:pt x="4160" y="1"/>
                </a:lnTo>
                <a:lnTo>
                  <a:pt x="4113" y="0"/>
                </a:lnTo>
                <a:close/>
                <a:moveTo>
                  <a:pt x="4114" y="2971"/>
                </a:moveTo>
                <a:lnTo>
                  <a:pt x="2971" y="2971"/>
                </a:lnTo>
                <a:lnTo>
                  <a:pt x="2971" y="4114"/>
                </a:lnTo>
                <a:lnTo>
                  <a:pt x="2057" y="4114"/>
                </a:lnTo>
                <a:lnTo>
                  <a:pt x="2057" y="2971"/>
                </a:lnTo>
                <a:lnTo>
                  <a:pt x="914" y="2971"/>
                </a:lnTo>
                <a:lnTo>
                  <a:pt x="914" y="2057"/>
                </a:lnTo>
                <a:lnTo>
                  <a:pt x="2057" y="2057"/>
                </a:lnTo>
                <a:lnTo>
                  <a:pt x="2057" y="914"/>
                </a:lnTo>
                <a:lnTo>
                  <a:pt x="2971" y="914"/>
                </a:lnTo>
                <a:lnTo>
                  <a:pt x="2971" y="2057"/>
                </a:lnTo>
                <a:lnTo>
                  <a:pt x="4114" y="2057"/>
                </a:lnTo>
                <a:lnTo>
                  <a:pt x="4114" y="2971"/>
                </a:lnTo>
                <a:close/>
              </a:path>
            </a:pathLst>
          </a:custGeom>
          <a:solidFill>
            <a:srgbClr val="0E0BA4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/>
            <a:endParaRPr lang="zh-CN" altLang="en-US">
              <a:solidFill>
                <a:srgbClr val="0E0BA4"/>
              </a:solidFill>
            </a:endParaRPr>
          </a:p>
        </p:txBody>
      </p:sp>
      <p:sp>
        <p:nvSpPr>
          <p:cNvPr id="55" name="KSO_Shape"/>
          <p:cNvSpPr>
            <a:spLocks noChangeAspect="1"/>
          </p:cNvSpPr>
          <p:nvPr/>
        </p:nvSpPr>
        <p:spPr bwMode="auto">
          <a:xfrm>
            <a:off x="5794957" y="4243556"/>
            <a:ext cx="252421" cy="252000"/>
          </a:xfrm>
          <a:custGeom>
            <a:avLst/>
            <a:gdLst>
              <a:gd name="T0" fmla="*/ 346433 w 5026"/>
              <a:gd name="T1" fmla="*/ 0 h 5027"/>
              <a:gd name="T2" fmla="*/ 293748 w 5026"/>
              <a:gd name="T3" fmla="*/ 4164 h 5027"/>
              <a:gd name="T4" fmla="*/ 243337 w 5026"/>
              <a:gd name="T5" fmla="*/ 15897 h 5027"/>
              <a:gd name="T6" fmla="*/ 196337 w 5026"/>
              <a:gd name="T7" fmla="*/ 34065 h 5027"/>
              <a:gd name="T8" fmla="*/ 153128 w 5026"/>
              <a:gd name="T9" fmla="*/ 59046 h 5027"/>
              <a:gd name="T10" fmla="*/ 113709 w 5026"/>
              <a:gd name="T11" fmla="*/ 90083 h 5027"/>
              <a:gd name="T12" fmla="*/ 79217 w 5026"/>
              <a:gd name="T13" fmla="*/ 126041 h 5027"/>
              <a:gd name="T14" fmla="*/ 50411 w 5026"/>
              <a:gd name="T15" fmla="*/ 166541 h 5027"/>
              <a:gd name="T16" fmla="*/ 27290 w 5026"/>
              <a:gd name="T17" fmla="*/ 211204 h 5027"/>
              <a:gd name="T18" fmla="*/ 10992 w 5026"/>
              <a:gd name="T19" fmla="*/ 259652 h 5027"/>
              <a:gd name="T20" fmla="*/ 1895 w 5026"/>
              <a:gd name="T21" fmla="*/ 310750 h 5027"/>
              <a:gd name="T22" fmla="*/ 0 w 5026"/>
              <a:gd name="T23" fmla="*/ 1556777 h 5027"/>
              <a:gd name="T24" fmla="*/ 1895 w 5026"/>
              <a:gd name="T25" fmla="*/ 1591978 h 5027"/>
              <a:gd name="T26" fmla="*/ 10992 w 5026"/>
              <a:gd name="T27" fmla="*/ 1643076 h 5027"/>
              <a:gd name="T28" fmla="*/ 27290 w 5026"/>
              <a:gd name="T29" fmla="*/ 1691524 h 5027"/>
              <a:gd name="T30" fmla="*/ 50411 w 5026"/>
              <a:gd name="T31" fmla="*/ 1736566 h 5027"/>
              <a:gd name="T32" fmla="*/ 79217 w 5026"/>
              <a:gd name="T33" fmla="*/ 1777065 h 5027"/>
              <a:gd name="T34" fmla="*/ 113709 w 5026"/>
              <a:gd name="T35" fmla="*/ 1812645 h 5027"/>
              <a:gd name="T36" fmla="*/ 153128 w 5026"/>
              <a:gd name="T37" fmla="*/ 1843682 h 5027"/>
              <a:gd name="T38" fmla="*/ 196337 w 5026"/>
              <a:gd name="T39" fmla="*/ 1868663 h 5027"/>
              <a:gd name="T40" fmla="*/ 243337 w 5026"/>
              <a:gd name="T41" fmla="*/ 1887209 h 5027"/>
              <a:gd name="T42" fmla="*/ 293748 w 5026"/>
              <a:gd name="T43" fmla="*/ 1898564 h 5027"/>
              <a:gd name="T44" fmla="*/ 346433 w 5026"/>
              <a:gd name="T45" fmla="*/ 1902728 h 5027"/>
              <a:gd name="T46" fmla="*/ 1576761 w 5026"/>
              <a:gd name="T47" fmla="*/ 1901971 h 5027"/>
              <a:gd name="T48" fmla="*/ 1628688 w 5026"/>
              <a:gd name="T49" fmla="*/ 1895536 h 5027"/>
              <a:gd name="T50" fmla="*/ 1677962 w 5026"/>
              <a:gd name="T51" fmla="*/ 1881532 h 5027"/>
              <a:gd name="T52" fmla="*/ 1723824 w 5026"/>
              <a:gd name="T53" fmla="*/ 1861093 h 5027"/>
              <a:gd name="T54" fmla="*/ 1766275 w 5026"/>
              <a:gd name="T55" fmla="*/ 1834219 h 5027"/>
              <a:gd name="T56" fmla="*/ 1803799 w 5026"/>
              <a:gd name="T57" fmla="*/ 1801290 h 5027"/>
              <a:gd name="T58" fmla="*/ 1836396 w 5026"/>
              <a:gd name="T59" fmla="*/ 1763818 h 5027"/>
              <a:gd name="T60" fmla="*/ 1863686 w 5026"/>
              <a:gd name="T61" fmla="*/ 1721426 h 5027"/>
              <a:gd name="T62" fmla="*/ 1884153 w 5026"/>
              <a:gd name="T63" fmla="*/ 1675627 h 5027"/>
              <a:gd name="T64" fmla="*/ 1898177 w 5026"/>
              <a:gd name="T65" fmla="*/ 1626422 h 5027"/>
              <a:gd name="T66" fmla="*/ 1904621 w 5026"/>
              <a:gd name="T67" fmla="*/ 1574567 h 5027"/>
              <a:gd name="T68" fmla="*/ 1905000 w 5026"/>
              <a:gd name="T69" fmla="*/ 345951 h 5027"/>
              <a:gd name="T70" fmla="*/ 1901210 w 5026"/>
              <a:gd name="T71" fmla="*/ 293339 h 5027"/>
              <a:gd name="T72" fmla="*/ 1889839 w 5026"/>
              <a:gd name="T73" fmla="*/ 242998 h 5027"/>
              <a:gd name="T74" fmla="*/ 1870887 w 5026"/>
              <a:gd name="T75" fmla="*/ 196064 h 5027"/>
              <a:gd name="T76" fmla="*/ 1846250 w 5026"/>
              <a:gd name="T77" fmla="*/ 152915 h 5027"/>
              <a:gd name="T78" fmla="*/ 1815170 w 5026"/>
              <a:gd name="T79" fmla="*/ 113551 h 5027"/>
              <a:gd name="T80" fmla="*/ 1779162 w 5026"/>
              <a:gd name="T81" fmla="*/ 79107 h 5027"/>
              <a:gd name="T82" fmla="*/ 1738606 w 5026"/>
              <a:gd name="T83" fmla="*/ 50341 h 5027"/>
              <a:gd name="T84" fmla="*/ 1693881 w 5026"/>
              <a:gd name="T85" fmla="*/ 27252 h 5027"/>
              <a:gd name="T86" fmla="*/ 1645744 w 5026"/>
              <a:gd name="T87" fmla="*/ 10977 h 5027"/>
              <a:gd name="T88" fmla="*/ 1594196 w 5026"/>
              <a:gd name="T89" fmla="*/ 1893 h 5027"/>
              <a:gd name="T90" fmla="*/ 1559326 w 5026"/>
              <a:gd name="T91" fmla="*/ 1124529 h 5027"/>
              <a:gd name="T92" fmla="*/ 779663 w 5026"/>
              <a:gd name="T93" fmla="*/ 1557156 h 5027"/>
              <a:gd name="T94" fmla="*/ 346433 w 5026"/>
              <a:gd name="T95" fmla="*/ 778578 h 5027"/>
              <a:gd name="T96" fmla="*/ 1126095 w 5026"/>
              <a:gd name="T97" fmla="*/ 345951 h 5027"/>
              <a:gd name="T98" fmla="*/ 1559326 w 5026"/>
              <a:gd name="T99" fmla="*/ 1124529 h 5027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</a:gdLst>
            <a:ahLst/>
            <a:cxnLst>
              <a:cxn ang="T100">
                <a:pos x="T0" y="T1"/>
              </a:cxn>
              <a:cxn ang="T101">
                <a:pos x="T2" y="T3"/>
              </a:cxn>
              <a:cxn ang="T102">
                <a:pos x="T4" y="T5"/>
              </a:cxn>
              <a:cxn ang="T103">
                <a:pos x="T6" y="T7"/>
              </a:cxn>
              <a:cxn ang="T104">
                <a:pos x="T8" y="T9"/>
              </a:cxn>
              <a:cxn ang="T105">
                <a:pos x="T10" y="T11"/>
              </a:cxn>
              <a:cxn ang="T106">
                <a:pos x="T12" y="T13"/>
              </a:cxn>
              <a:cxn ang="T107">
                <a:pos x="T14" y="T15"/>
              </a:cxn>
              <a:cxn ang="T108">
                <a:pos x="T16" y="T17"/>
              </a:cxn>
              <a:cxn ang="T109">
                <a:pos x="T18" y="T19"/>
              </a:cxn>
              <a:cxn ang="T110">
                <a:pos x="T20" y="T21"/>
              </a:cxn>
              <a:cxn ang="T111">
                <a:pos x="T22" y="T23"/>
              </a:cxn>
              <a:cxn ang="T112">
                <a:pos x="T24" y="T25"/>
              </a:cxn>
              <a:cxn ang="T113">
                <a:pos x="T26" y="T27"/>
              </a:cxn>
              <a:cxn ang="T114">
                <a:pos x="T28" y="T29"/>
              </a:cxn>
              <a:cxn ang="T115">
                <a:pos x="T30" y="T31"/>
              </a:cxn>
              <a:cxn ang="T116">
                <a:pos x="T32" y="T33"/>
              </a:cxn>
              <a:cxn ang="T117">
                <a:pos x="T34" y="T35"/>
              </a:cxn>
              <a:cxn ang="T118">
                <a:pos x="T36" y="T37"/>
              </a:cxn>
              <a:cxn ang="T119">
                <a:pos x="T38" y="T39"/>
              </a:cxn>
              <a:cxn ang="T120">
                <a:pos x="T40" y="T41"/>
              </a:cxn>
              <a:cxn ang="T121">
                <a:pos x="T42" y="T43"/>
              </a:cxn>
              <a:cxn ang="T122">
                <a:pos x="T44" y="T45"/>
              </a:cxn>
              <a:cxn ang="T123">
                <a:pos x="T46" y="T47"/>
              </a:cxn>
              <a:cxn ang="T124">
                <a:pos x="T48" y="T49"/>
              </a:cxn>
              <a:cxn ang="T125">
                <a:pos x="T50" y="T51"/>
              </a:cxn>
              <a:cxn ang="T126">
                <a:pos x="T52" y="T53"/>
              </a:cxn>
              <a:cxn ang="T127">
                <a:pos x="T54" y="T55"/>
              </a:cxn>
              <a:cxn ang="T128">
                <a:pos x="T56" y="T57"/>
              </a:cxn>
              <a:cxn ang="T129">
                <a:pos x="T58" y="T59"/>
              </a:cxn>
              <a:cxn ang="T130">
                <a:pos x="T60" y="T61"/>
              </a:cxn>
              <a:cxn ang="T131">
                <a:pos x="T62" y="T63"/>
              </a:cxn>
              <a:cxn ang="T132">
                <a:pos x="T64" y="T65"/>
              </a:cxn>
              <a:cxn ang="T133">
                <a:pos x="T66" y="T67"/>
              </a:cxn>
              <a:cxn ang="T134">
                <a:pos x="T68" y="T69"/>
              </a:cxn>
              <a:cxn ang="T135">
                <a:pos x="T70" y="T71"/>
              </a:cxn>
              <a:cxn ang="T136">
                <a:pos x="T72" y="T73"/>
              </a:cxn>
              <a:cxn ang="T137">
                <a:pos x="T74" y="T75"/>
              </a:cxn>
              <a:cxn ang="T138">
                <a:pos x="T76" y="T77"/>
              </a:cxn>
              <a:cxn ang="T139">
                <a:pos x="T78" y="T79"/>
              </a:cxn>
              <a:cxn ang="T140">
                <a:pos x="T80" y="T81"/>
              </a:cxn>
              <a:cxn ang="T141">
                <a:pos x="T82" y="T83"/>
              </a:cxn>
              <a:cxn ang="T142">
                <a:pos x="T84" y="T85"/>
              </a:cxn>
              <a:cxn ang="T143">
                <a:pos x="T86" y="T87"/>
              </a:cxn>
              <a:cxn ang="T144">
                <a:pos x="T88" y="T89"/>
              </a:cxn>
              <a:cxn ang="T145">
                <a:pos x="T90" y="T91"/>
              </a:cxn>
              <a:cxn ang="T146">
                <a:pos x="T92" y="T93"/>
              </a:cxn>
              <a:cxn ang="T147">
                <a:pos x="T94" y="T95"/>
              </a:cxn>
              <a:cxn ang="T148">
                <a:pos x="T96" y="T97"/>
              </a:cxn>
              <a:cxn ang="T149">
                <a:pos x="T98" y="T99"/>
              </a:cxn>
            </a:cxnLst>
            <a:rect l="0" t="0" r="r" b="b"/>
            <a:pathLst>
              <a:path w="5026" h="5027">
                <a:moveTo>
                  <a:pt x="4113" y="0"/>
                </a:moveTo>
                <a:lnTo>
                  <a:pt x="914" y="0"/>
                </a:lnTo>
                <a:lnTo>
                  <a:pt x="867" y="1"/>
                </a:lnTo>
                <a:lnTo>
                  <a:pt x="821" y="5"/>
                </a:lnTo>
                <a:lnTo>
                  <a:pt x="775" y="11"/>
                </a:lnTo>
                <a:lnTo>
                  <a:pt x="730" y="19"/>
                </a:lnTo>
                <a:lnTo>
                  <a:pt x="686" y="29"/>
                </a:lnTo>
                <a:lnTo>
                  <a:pt x="642" y="42"/>
                </a:lnTo>
                <a:lnTo>
                  <a:pt x="599" y="56"/>
                </a:lnTo>
                <a:lnTo>
                  <a:pt x="558" y="72"/>
                </a:lnTo>
                <a:lnTo>
                  <a:pt x="518" y="90"/>
                </a:lnTo>
                <a:lnTo>
                  <a:pt x="478" y="111"/>
                </a:lnTo>
                <a:lnTo>
                  <a:pt x="440" y="133"/>
                </a:lnTo>
                <a:lnTo>
                  <a:pt x="404" y="156"/>
                </a:lnTo>
                <a:lnTo>
                  <a:pt x="368" y="182"/>
                </a:lnTo>
                <a:lnTo>
                  <a:pt x="333" y="209"/>
                </a:lnTo>
                <a:lnTo>
                  <a:pt x="300" y="238"/>
                </a:lnTo>
                <a:lnTo>
                  <a:pt x="268" y="268"/>
                </a:lnTo>
                <a:lnTo>
                  <a:pt x="238" y="300"/>
                </a:lnTo>
                <a:lnTo>
                  <a:pt x="209" y="333"/>
                </a:lnTo>
                <a:lnTo>
                  <a:pt x="181" y="368"/>
                </a:lnTo>
                <a:lnTo>
                  <a:pt x="156" y="404"/>
                </a:lnTo>
                <a:lnTo>
                  <a:pt x="133" y="440"/>
                </a:lnTo>
                <a:lnTo>
                  <a:pt x="111" y="478"/>
                </a:lnTo>
                <a:lnTo>
                  <a:pt x="90" y="518"/>
                </a:lnTo>
                <a:lnTo>
                  <a:pt x="72" y="558"/>
                </a:lnTo>
                <a:lnTo>
                  <a:pt x="56" y="599"/>
                </a:lnTo>
                <a:lnTo>
                  <a:pt x="42" y="642"/>
                </a:lnTo>
                <a:lnTo>
                  <a:pt x="29" y="686"/>
                </a:lnTo>
                <a:lnTo>
                  <a:pt x="19" y="730"/>
                </a:lnTo>
                <a:lnTo>
                  <a:pt x="11" y="775"/>
                </a:lnTo>
                <a:lnTo>
                  <a:pt x="5" y="821"/>
                </a:lnTo>
                <a:lnTo>
                  <a:pt x="1" y="867"/>
                </a:lnTo>
                <a:lnTo>
                  <a:pt x="0" y="914"/>
                </a:lnTo>
                <a:lnTo>
                  <a:pt x="0" y="4113"/>
                </a:lnTo>
                <a:lnTo>
                  <a:pt x="1" y="4160"/>
                </a:lnTo>
                <a:lnTo>
                  <a:pt x="5" y="4206"/>
                </a:lnTo>
                <a:lnTo>
                  <a:pt x="11" y="4252"/>
                </a:lnTo>
                <a:lnTo>
                  <a:pt x="19" y="4297"/>
                </a:lnTo>
                <a:lnTo>
                  <a:pt x="29" y="4341"/>
                </a:lnTo>
                <a:lnTo>
                  <a:pt x="42" y="4385"/>
                </a:lnTo>
                <a:lnTo>
                  <a:pt x="56" y="4427"/>
                </a:lnTo>
                <a:lnTo>
                  <a:pt x="72" y="4469"/>
                </a:lnTo>
                <a:lnTo>
                  <a:pt x="90" y="4509"/>
                </a:lnTo>
                <a:lnTo>
                  <a:pt x="111" y="4548"/>
                </a:lnTo>
                <a:lnTo>
                  <a:pt x="133" y="4588"/>
                </a:lnTo>
                <a:lnTo>
                  <a:pt x="156" y="4624"/>
                </a:lnTo>
                <a:lnTo>
                  <a:pt x="181" y="4660"/>
                </a:lnTo>
                <a:lnTo>
                  <a:pt x="209" y="4695"/>
                </a:lnTo>
                <a:lnTo>
                  <a:pt x="238" y="4728"/>
                </a:lnTo>
                <a:lnTo>
                  <a:pt x="268" y="4759"/>
                </a:lnTo>
                <a:lnTo>
                  <a:pt x="300" y="4789"/>
                </a:lnTo>
                <a:lnTo>
                  <a:pt x="333" y="4818"/>
                </a:lnTo>
                <a:lnTo>
                  <a:pt x="368" y="4846"/>
                </a:lnTo>
                <a:lnTo>
                  <a:pt x="404" y="4871"/>
                </a:lnTo>
                <a:lnTo>
                  <a:pt x="440" y="4895"/>
                </a:lnTo>
                <a:lnTo>
                  <a:pt x="478" y="4917"/>
                </a:lnTo>
                <a:lnTo>
                  <a:pt x="518" y="4937"/>
                </a:lnTo>
                <a:lnTo>
                  <a:pt x="558" y="4955"/>
                </a:lnTo>
                <a:lnTo>
                  <a:pt x="599" y="4971"/>
                </a:lnTo>
                <a:lnTo>
                  <a:pt x="642" y="4986"/>
                </a:lnTo>
                <a:lnTo>
                  <a:pt x="686" y="4999"/>
                </a:lnTo>
                <a:lnTo>
                  <a:pt x="730" y="5008"/>
                </a:lnTo>
                <a:lnTo>
                  <a:pt x="775" y="5016"/>
                </a:lnTo>
                <a:lnTo>
                  <a:pt x="821" y="5022"/>
                </a:lnTo>
                <a:lnTo>
                  <a:pt x="867" y="5025"/>
                </a:lnTo>
                <a:lnTo>
                  <a:pt x="914" y="5027"/>
                </a:lnTo>
                <a:lnTo>
                  <a:pt x="4113" y="5027"/>
                </a:lnTo>
                <a:lnTo>
                  <a:pt x="4160" y="5025"/>
                </a:lnTo>
                <a:lnTo>
                  <a:pt x="4206" y="5022"/>
                </a:lnTo>
                <a:lnTo>
                  <a:pt x="4252" y="5016"/>
                </a:lnTo>
                <a:lnTo>
                  <a:pt x="4297" y="5008"/>
                </a:lnTo>
                <a:lnTo>
                  <a:pt x="4342" y="4999"/>
                </a:lnTo>
                <a:lnTo>
                  <a:pt x="4384" y="4986"/>
                </a:lnTo>
                <a:lnTo>
                  <a:pt x="4427" y="4971"/>
                </a:lnTo>
                <a:lnTo>
                  <a:pt x="4469" y="4955"/>
                </a:lnTo>
                <a:lnTo>
                  <a:pt x="4509" y="4937"/>
                </a:lnTo>
                <a:lnTo>
                  <a:pt x="4548" y="4917"/>
                </a:lnTo>
                <a:lnTo>
                  <a:pt x="4587" y="4895"/>
                </a:lnTo>
                <a:lnTo>
                  <a:pt x="4624" y="4871"/>
                </a:lnTo>
                <a:lnTo>
                  <a:pt x="4660" y="4846"/>
                </a:lnTo>
                <a:lnTo>
                  <a:pt x="4694" y="4818"/>
                </a:lnTo>
                <a:lnTo>
                  <a:pt x="4728" y="4789"/>
                </a:lnTo>
                <a:lnTo>
                  <a:pt x="4759" y="4759"/>
                </a:lnTo>
                <a:lnTo>
                  <a:pt x="4789" y="4728"/>
                </a:lnTo>
                <a:lnTo>
                  <a:pt x="4818" y="4695"/>
                </a:lnTo>
                <a:lnTo>
                  <a:pt x="4845" y="4660"/>
                </a:lnTo>
                <a:lnTo>
                  <a:pt x="4871" y="4624"/>
                </a:lnTo>
                <a:lnTo>
                  <a:pt x="4895" y="4588"/>
                </a:lnTo>
                <a:lnTo>
                  <a:pt x="4917" y="4548"/>
                </a:lnTo>
                <a:lnTo>
                  <a:pt x="4936" y="4509"/>
                </a:lnTo>
                <a:lnTo>
                  <a:pt x="4955" y="4469"/>
                </a:lnTo>
                <a:lnTo>
                  <a:pt x="4971" y="4427"/>
                </a:lnTo>
                <a:lnTo>
                  <a:pt x="4986" y="4385"/>
                </a:lnTo>
                <a:lnTo>
                  <a:pt x="4997" y="4341"/>
                </a:lnTo>
                <a:lnTo>
                  <a:pt x="5008" y="4297"/>
                </a:lnTo>
                <a:lnTo>
                  <a:pt x="5016" y="4252"/>
                </a:lnTo>
                <a:lnTo>
                  <a:pt x="5022" y="4206"/>
                </a:lnTo>
                <a:lnTo>
                  <a:pt x="5025" y="4160"/>
                </a:lnTo>
                <a:lnTo>
                  <a:pt x="5026" y="4113"/>
                </a:lnTo>
                <a:lnTo>
                  <a:pt x="5026" y="914"/>
                </a:lnTo>
                <a:lnTo>
                  <a:pt x="5025" y="867"/>
                </a:lnTo>
                <a:lnTo>
                  <a:pt x="5022" y="821"/>
                </a:lnTo>
                <a:lnTo>
                  <a:pt x="5016" y="775"/>
                </a:lnTo>
                <a:lnTo>
                  <a:pt x="5008" y="730"/>
                </a:lnTo>
                <a:lnTo>
                  <a:pt x="4997" y="686"/>
                </a:lnTo>
                <a:lnTo>
                  <a:pt x="4986" y="642"/>
                </a:lnTo>
                <a:lnTo>
                  <a:pt x="4971" y="599"/>
                </a:lnTo>
                <a:lnTo>
                  <a:pt x="4955" y="558"/>
                </a:lnTo>
                <a:lnTo>
                  <a:pt x="4936" y="518"/>
                </a:lnTo>
                <a:lnTo>
                  <a:pt x="4917" y="478"/>
                </a:lnTo>
                <a:lnTo>
                  <a:pt x="4895" y="440"/>
                </a:lnTo>
                <a:lnTo>
                  <a:pt x="4871" y="404"/>
                </a:lnTo>
                <a:lnTo>
                  <a:pt x="4845" y="368"/>
                </a:lnTo>
                <a:lnTo>
                  <a:pt x="4818" y="333"/>
                </a:lnTo>
                <a:lnTo>
                  <a:pt x="4789" y="300"/>
                </a:lnTo>
                <a:lnTo>
                  <a:pt x="4759" y="268"/>
                </a:lnTo>
                <a:lnTo>
                  <a:pt x="4728" y="238"/>
                </a:lnTo>
                <a:lnTo>
                  <a:pt x="4694" y="209"/>
                </a:lnTo>
                <a:lnTo>
                  <a:pt x="4660" y="182"/>
                </a:lnTo>
                <a:lnTo>
                  <a:pt x="4624" y="156"/>
                </a:lnTo>
                <a:lnTo>
                  <a:pt x="4587" y="133"/>
                </a:lnTo>
                <a:lnTo>
                  <a:pt x="4548" y="111"/>
                </a:lnTo>
                <a:lnTo>
                  <a:pt x="4509" y="90"/>
                </a:lnTo>
                <a:lnTo>
                  <a:pt x="4469" y="72"/>
                </a:lnTo>
                <a:lnTo>
                  <a:pt x="4427" y="56"/>
                </a:lnTo>
                <a:lnTo>
                  <a:pt x="4384" y="42"/>
                </a:lnTo>
                <a:lnTo>
                  <a:pt x="4342" y="29"/>
                </a:lnTo>
                <a:lnTo>
                  <a:pt x="4297" y="19"/>
                </a:lnTo>
                <a:lnTo>
                  <a:pt x="4252" y="11"/>
                </a:lnTo>
                <a:lnTo>
                  <a:pt x="4206" y="5"/>
                </a:lnTo>
                <a:lnTo>
                  <a:pt x="4160" y="1"/>
                </a:lnTo>
                <a:lnTo>
                  <a:pt x="4113" y="0"/>
                </a:lnTo>
                <a:close/>
                <a:moveTo>
                  <a:pt x="4114" y="2971"/>
                </a:moveTo>
                <a:lnTo>
                  <a:pt x="2971" y="2971"/>
                </a:lnTo>
                <a:lnTo>
                  <a:pt x="2971" y="4114"/>
                </a:lnTo>
                <a:lnTo>
                  <a:pt x="2057" y="4114"/>
                </a:lnTo>
                <a:lnTo>
                  <a:pt x="2057" y="2971"/>
                </a:lnTo>
                <a:lnTo>
                  <a:pt x="914" y="2971"/>
                </a:lnTo>
                <a:lnTo>
                  <a:pt x="914" y="2057"/>
                </a:lnTo>
                <a:lnTo>
                  <a:pt x="2057" y="2057"/>
                </a:lnTo>
                <a:lnTo>
                  <a:pt x="2057" y="914"/>
                </a:lnTo>
                <a:lnTo>
                  <a:pt x="2971" y="914"/>
                </a:lnTo>
                <a:lnTo>
                  <a:pt x="2971" y="2057"/>
                </a:lnTo>
                <a:lnTo>
                  <a:pt x="4114" y="2057"/>
                </a:lnTo>
                <a:lnTo>
                  <a:pt x="4114" y="2971"/>
                </a:lnTo>
                <a:close/>
              </a:path>
            </a:pathLst>
          </a:custGeom>
          <a:solidFill>
            <a:srgbClr val="0E0BA4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/>
            <a:endParaRPr lang="zh-CN" altLang="en-US">
              <a:solidFill>
                <a:srgbClr val="0E0BA4"/>
              </a:solidFill>
            </a:endParaRPr>
          </a:p>
        </p:txBody>
      </p:sp>
      <p:sp>
        <p:nvSpPr>
          <p:cNvPr id="56" name="KSO_Shape"/>
          <p:cNvSpPr>
            <a:spLocks noChangeAspect="1"/>
          </p:cNvSpPr>
          <p:nvPr/>
        </p:nvSpPr>
        <p:spPr bwMode="auto">
          <a:xfrm>
            <a:off x="7734882" y="4243556"/>
            <a:ext cx="252421" cy="252000"/>
          </a:xfrm>
          <a:custGeom>
            <a:avLst/>
            <a:gdLst>
              <a:gd name="T0" fmla="*/ 346433 w 5026"/>
              <a:gd name="T1" fmla="*/ 0 h 5027"/>
              <a:gd name="T2" fmla="*/ 293748 w 5026"/>
              <a:gd name="T3" fmla="*/ 4164 h 5027"/>
              <a:gd name="T4" fmla="*/ 243337 w 5026"/>
              <a:gd name="T5" fmla="*/ 15897 h 5027"/>
              <a:gd name="T6" fmla="*/ 196337 w 5026"/>
              <a:gd name="T7" fmla="*/ 34065 h 5027"/>
              <a:gd name="T8" fmla="*/ 153128 w 5026"/>
              <a:gd name="T9" fmla="*/ 59046 h 5027"/>
              <a:gd name="T10" fmla="*/ 113709 w 5026"/>
              <a:gd name="T11" fmla="*/ 90083 h 5027"/>
              <a:gd name="T12" fmla="*/ 79217 w 5026"/>
              <a:gd name="T13" fmla="*/ 126041 h 5027"/>
              <a:gd name="T14" fmla="*/ 50411 w 5026"/>
              <a:gd name="T15" fmla="*/ 166541 h 5027"/>
              <a:gd name="T16" fmla="*/ 27290 w 5026"/>
              <a:gd name="T17" fmla="*/ 211204 h 5027"/>
              <a:gd name="T18" fmla="*/ 10992 w 5026"/>
              <a:gd name="T19" fmla="*/ 259652 h 5027"/>
              <a:gd name="T20" fmla="*/ 1895 w 5026"/>
              <a:gd name="T21" fmla="*/ 310750 h 5027"/>
              <a:gd name="T22" fmla="*/ 0 w 5026"/>
              <a:gd name="T23" fmla="*/ 1556777 h 5027"/>
              <a:gd name="T24" fmla="*/ 1895 w 5026"/>
              <a:gd name="T25" fmla="*/ 1591978 h 5027"/>
              <a:gd name="T26" fmla="*/ 10992 w 5026"/>
              <a:gd name="T27" fmla="*/ 1643076 h 5027"/>
              <a:gd name="T28" fmla="*/ 27290 w 5026"/>
              <a:gd name="T29" fmla="*/ 1691524 h 5027"/>
              <a:gd name="T30" fmla="*/ 50411 w 5026"/>
              <a:gd name="T31" fmla="*/ 1736566 h 5027"/>
              <a:gd name="T32" fmla="*/ 79217 w 5026"/>
              <a:gd name="T33" fmla="*/ 1777065 h 5027"/>
              <a:gd name="T34" fmla="*/ 113709 w 5026"/>
              <a:gd name="T35" fmla="*/ 1812645 h 5027"/>
              <a:gd name="T36" fmla="*/ 153128 w 5026"/>
              <a:gd name="T37" fmla="*/ 1843682 h 5027"/>
              <a:gd name="T38" fmla="*/ 196337 w 5026"/>
              <a:gd name="T39" fmla="*/ 1868663 h 5027"/>
              <a:gd name="T40" fmla="*/ 243337 w 5026"/>
              <a:gd name="T41" fmla="*/ 1887209 h 5027"/>
              <a:gd name="T42" fmla="*/ 293748 w 5026"/>
              <a:gd name="T43" fmla="*/ 1898564 h 5027"/>
              <a:gd name="T44" fmla="*/ 346433 w 5026"/>
              <a:gd name="T45" fmla="*/ 1902728 h 5027"/>
              <a:gd name="T46" fmla="*/ 1576761 w 5026"/>
              <a:gd name="T47" fmla="*/ 1901971 h 5027"/>
              <a:gd name="T48" fmla="*/ 1628688 w 5026"/>
              <a:gd name="T49" fmla="*/ 1895536 h 5027"/>
              <a:gd name="T50" fmla="*/ 1677962 w 5026"/>
              <a:gd name="T51" fmla="*/ 1881532 h 5027"/>
              <a:gd name="T52" fmla="*/ 1723824 w 5026"/>
              <a:gd name="T53" fmla="*/ 1861093 h 5027"/>
              <a:gd name="T54" fmla="*/ 1766275 w 5026"/>
              <a:gd name="T55" fmla="*/ 1834219 h 5027"/>
              <a:gd name="T56" fmla="*/ 1803799 w 5026"/>
              <a:gd name="T57" fmla="*/ 1801290 h 5027"/>
              <a:gd name="T58" fmla="*/ 1836396 w 5026"/>
              <a:gd name="T59" fmla="*/ 1763818 h 5027"/>
              <a:gd name="T60" fmla="*/ 1863686 w 5026"/>
              <a:gd name="T61" fmla="*/ 1721426 h 5027"/>
              <a:gd name="T62" fmla="*/ 1884153 w 5026"/>
              <a:gd name="T63" fmla="*/ 1675627 h 5027"/>
              <a:gd name="T64" fmla="*/ 1898177 w 5026"/>
              <a:gd name="T65" fmla="*/ 1626422 h 5027"/>
              <a:gd name="T66" fmla="*/ 1904621 w 5026"/>
              <a:gd name="T67" fmla="*/ 1574567 h 5027"/>
              <a:gd name="T68" fmla="*/ 1905000 w 5026"/>
              <a:gd name="T69" fmla="*/ 345951 h 5027"/>
              <a:gd name="T70" fmla="*/ 1901210 w 5026"/>
              <a:gd name="T71" fmla="*/ 293339 h 5027"/>
              <a:gd name="T72" fmla="*/ 1889839 w 5026"/>
              <a:gd name="T73" fmla="*/ 242998 h 5027"/>
              <a:gd name="T74" fmla="*/ 1870887 w 5026"/>
              <a:gd name="T75" fmla="*/ 196064 h 5027"/>
              <a:gd name="T76" fmla="*/ 1846250 w 5026"/>
              <a:gd name="T77" fmla="*/ 152915 h 5027"/>
              <a:gd name="T78" fmla="*/ 1815170 w 5026"/>
              <a:gd name="T79" fmla="*/ 113551 h 5027"/>
              <a:gd name="T80" fmla="*/ 1779162 w 5026"/>
              <a:gd name="T81" fmla="*/ 79107 h 5027"/>
              <a:gd name="T82" fmla="*/ 1738606 w 5026"/>
              <a:gd name="T83" fmla="*/ 50341 h 5027"/>
              <a:gd name="T84" fmla="*/ 1693881 w 5026"/>
              <a:gd name="T85" fmla="*/ 27252 h 5027"/>
              <a:gd name="T86" fmla="*/ 1645744 w 5026"/>
              <a:gd name="T87" fmla="*/ 10977 h 5027"/>
              <a:gd name="T88" fmla="*/ 1594196 w 5026"/>
              <a:gd name="T89" fmla="*/ 1893 h 5027"/>
              <a:gd name="T90" fmla="*/ 1559326 w 5026"/>
              <a:gd name="T91" fmla="*/ 1124529 h 5027"/>
              <a:gd name="T92" fmla="*/ 779663 w 5026"/>
              <a:gd name="T93" fmla="*/ 1557156 h 5027"/>
              <a:gd name="T94" fmla="*/ 346433 w 5026"/>
              <a:gd name="T95" fmla="*/ 778578 h 5027"/>
              <a:gd name="T96" fmla="*/ 1126095 w 5026"/>
              <a:gd name="T97" fmla="*/ 345951 h 5027"/>
              <a:gd name="T98" fmla="*/ 1559326 w 5026"/>
              <a:gd name="T99" fmla="*/ 1124529 h 5027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</a:gdLst>
            <a:ahLst/>
            <a:cxnLst>
              <a:cxn ang="T100">
                <a:pos x="T0" y="T1"/>
              </a:cxn>
              <a:cxn ang="T101">
                <a:pos x="T2" y="T3"/>
              </a:cxn>
              <a:cxn ang="T102">
                <a:pos x="T4" y="T5"/>
              </a:cxn>
              <a:cxn ang="T103">
                <a:pos x="T6" y="T7"/>
              </a:cxn>
              <a:cxn ang="T104">
                <a:pos x="T8" y="T9"/>
              </a:cxn>
              <a:cxn ang="T105">
                <a:pos x="T10" y="T11"/>
              </a:cxn>
              <a:cxn ang="T106">
                <a:pos x="T12" y="T13"/>
              </a:cxn>
              <a:cxn ang="T107">
                <a:pos x="T14" y="T15"/>
              </a:cxn>
              <a:cxn ang="T108">
                <a:pos x="T16" y="T17"/>
              </a:cxn>
              <a:cxn ang="T109">
                <a:pos x="T18" y="T19"/>
              </a:cxn>
              <a:cxn ang="T110">
                <a:pos x="T20" y="T21"/>
              </a:cxn>
              <a:cxn ang="T111">
                <a:pos x="T22" y="T23"/>
              </a:cxn>
              <a:cxn ang="T112">
                <a:pos x="T24" y="T25"/>
              </a:cxn>
              <a:cxn ang="T113">
                <a:pos x="T26" y="T27"/>
              </a:cxn>
              <a:cxn ang="T114">
                <a:pos x="T28" y="T29"/>
              </a:cxn>
              <a:cxn ang="T115">
                <a:pos x="T30" y="T31"/>
              </a:cxn>
              <a:cxn ang="T116">
                <a:pos x="T32" y="T33"/>
              </a:cxn>
              <a:cxn ang="T117">
                <a:pos x="T34" y="T35"/>
              </a:cxn>
              <a:cxn ang="T118">
                <a:pos x="T36" y="T37"/>
              </a:cxn>
              <a:cxn ang="T119">
                <a:pos x="T38" y="T39"/>
              </a:cxn>
              <a:cxn ang="T120">
                <a:pos x="T40" y="T41"/>
              </a:cxn>
              <a:cxn ang="T121">
                <a:pos x="T42" y="T43"/>
              </a:cxn>
              <a:cxn ang="T122">
                <a:pos x="T44" y="T45"/>
              </a:cxn>
              <a:cxn ang="T123">
                <a:pos x="T46" y="T47"/>
              </a:cxn>
              <a:cxn ang="T124">
                <a:pos x="T48" y="T49"/>
              </a:cxn>
              <a:cxn ang="T125">
                <a:pos x="T50" y="T51"/>
              </a:cxn>
              <a:cxn ang="T126">
                <a:pos x="T52" y="T53"/>
              </a:cxn>
              <a:cxn ang="T127">
                <a:pos x="T54" y="T55"/>
              </a:cxn>
              <a:cxn ang="T128">
                <a:pos x="T56" y="T57"/>
              </a:cxn>
              <a:cxn ang="T129">
                <a:pos x="T58" y="T59"/>
              </a:cxn>
              <a:cxn ang="T130">
                <a:pos x="T60" y="T61"/>
              </a:cxn>
              <a:cxn ang="T131">
                <a:pos x="T62" y="T63"/>
              </a:cxn>
              <a:cxn ang="T132">
                <a:pos x="T64" y="T65"/>
              </a:cxn>
              <a:cxn ang="T133">
                <a:pos x="T66" y="T67"/>
              </a:cxn>
              <a:cxn ang="T134">
                <a:pos x="T68" y="T69"/>
              </a:cxn>
              <a:cxn ang="T135">
                <a:pos x="T70" y="T71"/>
              </a:cxn>
              <a:cxn ang="T136">
                <a:pos x="T72" y="T73"/>
              </a:cxn>
              <a:cxn ang="T137">
                <a:pos x="T74" y="T75"/>
              </a:cxn>
              <a:cxn ang="T138">
                <a:pos x="T76" y="T77"/>
              </a:cxn>
              <a:cxn ang="T139">
                <a:pos x="T78" y="T79"/>
              </a:cxn>
              <a:cxn ang="T140">
                <a:pos x="T80" y="T81"/>
              </a:cxn>
              <a:cxn ang="T141">
                <a:pos x="T82" y="T83"/>
              </a:cxn>
              <a:cxn ang="T142">
                <a:pos x="T84" y="T85"/>
              </a:cxn>
              <a:cxn ang="T143">
                <a:pos x="T86" y="T87"/>
              </a:cxn>
              <a:cxn ang="T144">
                <a:pos x="T88" y="T89"/>
              </a:cxn>
              <a:cxn ang="T145">
                <a:pos x="T90" y="T91"/>
              </a:cxn>
              <a:cxn ang="T146">
                <a:pos x="T92" y="T93"/>
              </a:cxn>
              <a:cxn ang="T147">
                <a:pos x="T94" y="T95"/>
              </a:cxn>
              <a:cxn ang="T148">
                <a:pos x="T96" y="T97"/>
              </a:cxn>
              <a:cxn ang="T149">
                <a:pos x="T98" y="T99"/>
              </a:cxn>
            </a:cxnLst>
            <a:rect l="0" t="0" r="r" b="b"/>
            <a:pathLst>
              <a:path w="5026" h="5027">
                <a:moveTo>
                  <a:pt x="4113" y="0"/>
                </a:moveTo>
                <a:lnTo>
                  <a:pt x="914" y="0"/>
                </a:lnTo>
                <a:lnTo>
                  <a:pt x="867" y="1"/>
                </a:lnTo>
                <a:lnTo>
                  <a:pt x="821" y="5"/>
                </a:lnTo>
                <a:lnTo>
                  <a:pt x="775" y="11"/>
                </a:lnTo>
                <a:lnTo>
                  <a:pt x="730" y="19"/>
                </a:lnTo>
                <a:lnTo>
                  <a:pt x="686" y="29"/>
                </a:lnTo>
                <a:lnTo>
                  <a:pt x="642" y="42"/>
                </a:lnTo>
                <a:lnTo>
                  <a:pt x="599" y="56"/>
                </a:lnTo>
                <a:lnTo>
                  <a:pt x="558" y="72"/>
                </a:lnTo>
                <a:lnTo>
                  <a:pt x="518" y="90"/>
                </a:lnTo>
                <a:lnTo>
                  <a:pt x="478" y="111"/>
                </a:lnTo>
                <a:lnTo>
                  <a:pt x="440" y="133"/>
                </a:lnTo>
                <a:lnTo>
                  <a:pt x="404" y="156"/>
                </a:lnTo>
                <a:lnTo>
                  <a:pt x="368" y="182"/>
                </a:lnTo>
                <a:lnTo>
                  <a:pt x="333" y="209"/>
                </a:lnTo>
                <a:lnTo>
                  <a:pt x="300" y="238"/>
                </a:lnTo>
                <a:lnTo>
                  <a:pt x="268" y="268"/>
                </a:lnTo>
                <a:lnTo>
                  <a:pt x="238" y="300"/>
                </a:lnTo>
                <a:lnTo>
                  <a:pt x="209" y="333"/>
                </a:lnTo>
                <a:lnTo>
                  <a:pt x="181" y="368"/>
                </a:lnTo>
                <a:lnTo>
                  <a:pt x="156" y="404"/>
                </a:lnTo>
                <a:lnTo>
                  <a:pt x="133" y="440"/>
                </a:lnTo>
                <a:lnTo>
                  <a:pt x="111" y="478"/>
                </a:lnTo>
                <a:lnTo>
                  <a:pt x="90" y="518"/>
                </a:lnTo>
                <a:lnTo>
                  <a:pt x="72" y="558"/>
                </a:lnTo>
                <a:lnTo>
                  <a:pt x="56" y="599"/>
                </a:lnTo>
                <a:lnTo>
                  <a:pt x="42" y="642"/>
                </a:lnTo>
                <a:lnTo>
                  <a:pt x="29" y="686"/>
                </a:lnTo>
                <a:lnTo>
                  <a:pt x="19" y="730"/>
                </a:lnTo>
                <a:lnTo>
                  <a:pt x="11" y="775"/>
                </a:lnTo>
                <a:lnTo>
                  <a:pt x="5" y="821"/>
                </a:lnTo>
                <a:lnTo>
                  <a:pt x="1" y="867"/>
                </a:lnTo>
                <a:lnTo>
                  <a:pt x="0" y="914"/>
                </a:lnTo>
                <a:lnTo>
                  <a:pt x="0" y="4113"/>
                </a:lnTo>
                <a:lnTo>
                  <a:pt x="1" y="4160"/>
                </a:lnTo>
                <a:lnTo>
                  <a:pt x="5" y="4206"/>
                </a:lnTo>
                <a:lnTo>
                  <a:pt x="11" y="4252"/>
                </a:lnTo>
                <a:lnTo>
                  <a:pt x="19" y="4297"/>
                </a:lnTo>
                <a:lnTo>
                  <a:pt x="29" y="4341"/>
                </a:lnTo>
                <a:lnTo>
                  <a:pt x="42" y="4385"/>
                </a:lnTo>
                <a:lnTo>
                  <a:pt x="56" y="4427"/>
                </a:lnTo>
                <a:lnTo>
                  <a:pt x="72" y="4469"/>
                </a:lnTo>
                <a:lnTo>
                  <a:pt x="90" y="4509"/>
                </a:lnTo>
                <a:lnTo>
                  <a:pt x="111" y="4548"/>
                </a:lnTo>
                <a:lnTo>
                  <a:pt x="133" y="4588"/>
                </a:lnTo>
                <a:lnTo>
                  <a:pt x="156" y="4624"/>
                </a:lnTo>
                <a:lnTo>
                  <a:pt x="181" y="4660"/>
                </a:lnTo>
                <a:lnTo>
                  <a:pt x="209" y="4695"/>
                </a:lnTo>
                <a:lnTo>
                  <a:pt x="238" y="4728"/>
                </a:lnTo>
                <a:lnTo>
                  <a:pt x="268" y="4759"/>
                </a:lnTo>
                <a:lnTo>
                  <a:pt x="300" y="4789"/>
                </a:lnTo>
                <a:lnTo>
                  <a:pt x="333" y="4818"/>
                </a:lnTo>
                <a:lnTo>
                  <a:pt x="368" y="4846"/>
                </a:lnTo>
                <a:lnTo>
                  <a:pt x="404" y="4871"/>
                </a:lnTo>
                <a:lnTo>
                  <a:pt x="440" y="4895"/>
                </a:lnTo>
                <a:lnTo>
                  <a:pt x="478" y="4917"/>
                </a:lnTo>
                <a:lnTo>
                  <a:pt x="518" y="4937"/>
                </a:lnTo>
                <a:lnTo>
                  <a:pt x="558" y="4955"/>
                </a:lnTo>
                <a:lnTo>
                  <a:pt x="599" y="4971"/>
                </a:lnTo>
                <a:lnTo>
                  <a:pt x="642" y="4986"/>
                </a:lnTo>
                <a:lnTo>
                  <a:pt x="686" y="4999"/>
                </a:lnTo>
                <a:lnTo>
                  <a:pt x="730" y="5008"/>
                </a:lnTo>
                <a:lnTo>
                  <a:pt x="775" y="5016"/>
                </a:lnTo>
                <a:lnTo>
                  <a:pt x="821" y="5022"/>
                </a:lnTo>
                <a:lnTo>
                  <a:pt x="867" y="5025"/>
                </a:lnTo>
                <a:lnTo>
                  <a:pt x="914" y="5027"/>
                </a:lnTo>
                <a:lnTo>
                  <a:pt x="4113" y="5027"/>
                </a:lnTo>
                <a:lnTo>
                  <a:pt x="4160" y="5025"/>
                </a:lnTo>
                <a:lnTo>
                  <a:pt x="4206" y="5022"/>
                </a:lnTo>
                <a:lnTo>
                  <a:pt x="4252" y="5016"/>
                </a:lnTo>
                <a:lnTo>
                  <a:pt x="4297" y="5008"/>
                </a:lnTo>
                <a:lnTo>
                  <a:pt x="4342" y="4999"/>
                </a:lnTo>
                <a:lnTo>
                  <a:pt x="4384" y="4986"/>
                </a:lnTo>
                <a:lnTo>
                  <a:pt x="4427" y="4971"/>
                </a:lnTo>
                <a:lnTo>
                  <a:pt x="4469" y="4955"/>
                </a:lnTo>
                <a:lnTo>
                  <a:pt x="4509" y="4937"/>
                </a:lnTo>
                <a:lnTo>
                  <a:pt x="4548" y="4917"/>
                </a:lnTo>
                <a:lnTo>
                  <a:pt x="4587" y="4895"/>
                </a:lnTo>
                <a:lnTo>
                  <a:pt x="4624" y="4871"/>
                </a:lnTo>
                <a:lnTo>
                  <a:pt x="4660" y="4846"/>
                </a:lnTo>
                <a:lnTo>
                  <a:pt x="4694" y="4818"/>
                </a:lnTo>
                <a:lnTo>
                  <a:pt x="4728" y="4789"/>
                </a:lnTo>
                <a:lnTo>
                  <a:pt x="4759" y="4759"/>
                </a:lnTo>
                <a:lnTo>
                  <a:pt x="4789" y="4728"/>
                </a:lnTo>
                <a:lnTo>
                  <a:pt x="4818" y="4695"/>
                </a:lnTo>
                <a:lnTo>
                  <a:pt x="4845" y="4660"/>
                </a:lnTo>
                <a:lnTo>
                  <a:pt x="4871" y="4624"/>
                </a:lnTo>
                <a:lnTo>
                  <a:pt x="4895" y="4588"/>
                </a:lnTo>
                <a:lnTo>
                  <a:pt x="4917" y="4548"/>
                </a:lnTo>
                <a:lnTo>
                  <a:pt x="4936" y="4509"/>
                </a:lnTo>
                <a:lnTo>
                  <a:pt x="4955" y="4469"/>
                </a:lnTo>
                <a:lnTo>
                  <a:pt x="4971" y="4427"/>
                </a:lnTo>
                <a:lnTo>
                  <a:pt x="4986" y="4385"/>
                </a:lnTo>
                <a:lnTo>
                  <a:pt x="4997" y="4341"/>
                </a:lnTo>
                <a:lnTo>
                  <a:pt x="5008" y="4297"/>
                </a:lnTo>
                <a:lnTo>
                  <a:pt x="5016" y="4252"/>
                </a:lnTo>
                <a:lnTo>
                  <a:pt x="5022" y="4206"/>
                </a:lnTo>
                <a:lnTo>
                  <a:pt x="5025" y="4160"/>
                </a:lnTo>
                <a:lnTo>
                  <a:pt x="5026" y="4113"/>
                </a:lnTo>
                <a:lnTo>
                  <a:pt x="5026" y="914"/>
                </a:lnTo>
                <a:lnTo>
                  <a:pt x="5025" y="867"/>
                </a:lnTo>
                <a:lnTo>
                  <a:pt x="5022" y="821"/>
                </a:lnTo>
                <a:lnTo>
                  <a:pt x="5016" y="775"/>
                </a:lnTo>
                <a:lnTo>
                  <a:pt x="5008" y="730"/>
                </a:lnTo>
                <a:lnTo>
                  <a:pt x="4997" y="686"/>
                </a:lnTo>
                <a:lnTo>
                  <a:pt x="4986" y="642"/>
                </a:lnTo>
                <a:lnTo>
                  <a:pt x="4971" y="599"/>
                </a:lnTo>
                <a:lnTo>
                  <a:pt x="4955" y="558"/>
                </a:lnTo>
                <a:lnTo>
                  <a:pt x="4936" y="518"/>
                </a:lnTo>
                <a:lnTo>
                  <a:pt x="4917" y="478"/>
                </a:lnTo>
                <a:lnTo>
                  <a:pt x="4895" y="440"/>
                </a:lnTo>
                <a:lnTo>
                  <a:pt x="4871" y="404"/>
                </a:lnTo>
                <a:lnTo>
                  <a:pt x="4845" y="368"/>
                </a:lnTo>
                <a:lnTo>
                  <a:pt x="4818" y="333"/>
                </a:lnTo>
                <a:lnTo>
                  <a:pt x="4789" y="300"/>
                </a:lnTo>
                <a:lnTo>
                  <a:pt x="4759" y="268"/>
                </a:lnTo>
                <a:lnTo>
                  <a:pt x="4728" y="238"/>
                </a:lnTo>
                <a:lnTo>
                  <a:pt x="4694" y="209"/>
                </a:lnTo>
                <a:lnTo>
                  <a:pt x="4660" y="182"/>
                </a:lnTo>
                <a:lnTo>
                  <a:pt x="4624" y="156"/>
                </a:lnTo>
                <a:lnTo>
                  <a:pt x="4587" y="133"/>
                </a:lnTo>
                <a:lnTo>
                  <a:pt x="4548" y="111"/>
                </a:lnTo>
                <a:lnTo>
                  <a:pt x="4509" y="90"/>
                </a:lnTo>
                <a:lnTo>
                  <a:pt x="4469" y="72"/>
                </a:lnTo>
                <a:lnTo>
                  <a:pt x="4427" y="56"/>
                </a:lnTo>
                <a:lnTo>
                  <a:pt x="4384" y="42"/>
                </a:lnTo>
                <a:lnTo>
                  <a:pt x="4342" y="29"/>
                </a:lnTo>
                <a:lnTo>
                  <a:pt x="4297" y="19"/>
                </a:lnTo>
                <a:lnTo>
                  <a:pt x="4252" y="11"/>
                </a:lnTo>
                <a:lnTo>
                  <a:pt x="4206" y="5"/>
                </a:lnTo>
                <a:lnTo>
                  <a:pt x="4160" y="1"/>
                </a:lnTo>
                <a:lnTo>
                  <a:pt x="4113" y="0"/>
                </a:lnTo>
                <a:close/>
                <a:moveTo>
                  <a:pt x="4114" y="2971"/>
                </a:moveTo>
                <a:lnTo>
                  <a:pt x="2971" y="2971"/>
                </a:lnTo>
                <a:lnTo>
                  <a:pt x="2971" y="4114"/>
                </a:lnTo>
                <a:lnTo>
                  <a:pt x="2057" y="4114"/>
                </a:lnTo>
                <a:lnTo>
                  <a:pt x="2057" y="2971"/>
                </a:lnTo>
                <a:lnTo>
                  <a:pt x="914" y="2971"/>
                </a:lnTo>
                <a:lnTo>
                  <a:pt x="914" y="2057"/>
                </a:lnTo>
                <a:lnTo>
                  <a:pt x="2057" y="2057"/>
                </a:lnTo>
                <a:lnTo>
                  <a:pt x="2057" y="914"/>
                </a:lnTo>
                <a:lnTo>
                  <a:pt x="2971" y="914"/>
                </a:lnTo>
                <a:lnTo>
                  <a:pt x="2971" y="2057"/>
                </a:lnTo>
                <a:lnTo>
                  <a:pt x="4114" y="2057"/>
                </a:lnTo>
                <a:lnTo>
                  <a:pt x="4114" y="2971"/>
                </a:lnTo>
                <a:close/>
              </a:path>
            </a:pathLst>
          </a:custGeom>
          <a:solidFill>
            <a:srgbClr val="0E0BA4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/>
            <a:endParaRPr lang="zh-CN" altLang="en-US">
              <a:solidFill>
                <a:srgbClr val="0E0BA4"/>
              </a:solidFill>
            </a:endParaRPr>
          </a:p>
        </p:txBody>
      </p:sp>
      <p:sp>
        <p:nvSpPr>
          <p:cNvPr id="57" name="TextBox 7"/>
          <p:cNvSpPr txBox="1"/>
          <p:nvPr/>
        </p:nvSpPr>
        <p:spPr>
          <a:xfrm>
            <a:off x="6124368" y="3685215"/>
            <a:ext cx="1369214" cy="315942"/>
          </a:xfrm>
          <a:prstGeom prst="rect">
            <a:avLst/>
          </a:prstGeom>
          <a:noFill/>
        </p:spPr>
        <p:txBody>
          <a:bodyPr wrap="square" lIns="38567" tIns="19283" rIns="38567" bIns="19283" rtlCol="0">
            <a:spAutoFit/>
          </a:bodyPr>
          <a:lstStyle>
            <a:defPPr>
              <a:defRPr lang="zh-CN"/>
            </a:defPPr>
            <a:lvl1pPr>
              <a:defRPr sz="5000" b="1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r>
              <a:rPr lang="zh-CN" altLang="en-US" sz="1800" b="0" spc="225" dirty="0">
                <a:solidFill>
                  <a:srgbClr val="0E0BA4"/>
                </a:solidFill>
                <a:latin typeface="微软雅黑" panose="020B0503020204020204" charset="-122"/>
                <a:ea typeface="微软雅黑" panose="020B0503020204020204" charset="-122"/>
              </a:rPr>
              <a:t>开源通识</a:t>
            </a:r>
            <a:endParaRPr lang="zh-CN" altLang="en-US" sz="1800" b="0" spc="225" dirty="0">
              <a:solidFill>
                <a:srgbClr val="0E0BA4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8" name="TextBox 7"/>
          <p:cNvSpPr txBox="1"/>
          <p:nvPr/>
        </p:nvSpPr>
        <p:spPr>
          <a:xfrm>
            <a:off x="6124368" y="4211585"/>
            <a:ext cx="1369214" cy="315942"/>
          </a:xfrm>
          <a:prstGeom prst="rect">
            <a:avLst/>
          </a:prstGeom>
          <a:noFill/>
        </p:spPr>
        <p:txBody>
          <a:bodyPr wrap="square" lIns="38567" tIns="19283" rIns="38567" bIns="19283" rtlCol="0">
            <a:spAutoFit/>
          </a:bodyPr>
          <a:lstStyle>
            <a:defPPr>
              <a:defRPr lang="zh-CN"/>
            </a:defPPr>
            <a:lvl1pPr>
              <a:defRPr sz="5000" b="1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r>
              <a:rPr lang="zh-CN" altLang="en-US" sz="1800" b="0" spc="225" dirty="0">
                <a:solidFill>
                  <a:srgbClr val="0E0BA4"/>
                </a:solidFill>
                <a:latin typeface="微软雅黑" panose="020B0503020204020204" charset="-122"/>
                <a:ea typeface="微软雅黑" panose="020B0503020204020204" charset="-122"/>
              </a:rPr>
              <a:t>使用开源</a:t>
            </a:r>
            <a:endParaRPr lang="zh-CN" altLang="en-US" sz="1800" b="0" spc="225" dirty="0">
              <a:solidFill>
                <a:srgbClr val="0E0BA4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9" name="TextBox 7"/>
          <p:cNvSpPr txBox="1"/>
          <p:nvPr/>
        </p:nvSpPr>
        <p:spPr>
          <a:xfrm>
            <a:off x="8070892" y="3685215"/>
            <a:ext cx="1369214" cy="315942"/>
          </a:xfrm>
          <a:prstGeom prst="rect">
            <a:avLst/>
          </a:prstGeom>
          <a:noFill/>
        </p:spPr>
        <p:txBody>
          <a:bodyPr wrap="square" lIns="38567" tIns="19283" rIns="38567" bIns="19283" rtlCol="0">
            <a:spAutoFit/>
          </a:bodyPr>
          <a:lstStyle>
            <a:defPPr>
              <a:defRPr lang="zh-CN"/>
            </a:defPPr>
            <a:lvl1pPr>
              <a:defRPr sz="5000" b="1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r>
              <a:rPr lang="zh-CN" altLang="en-US" sz="1800" b="0" spc="225" dirty="0">
                <a:solidFill>
                  <a:srgbClr val="0E0BA4"/>
                </a:solidFill>
                <a:latin typeface="微软雅黑" panose="020B0503020204020204" charset="-122"/>
                <a:ea typeface="微软雅黑" panose="020B0503020204020204" charset="-122"/>
              </a:rPr>
              <a:t>开源法规</a:t>
            </a:r>
            <a:endParaRPr lang="zh-CN" altLang="en-US" sz="1800" b="0" spc="225" dirty="0">
              <a:solidFill>
                <a:srgbClr val="0E0BA4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0" name="TextBox 7"/>
          <p:cNvSpPr txBox="1"/>
          <p:nvPr/>
        </p:nvSpPr>
        <p:spPr>
          <a:xfrm>
            <a:off x="8070892" y="4211585"/>
            <a:ext cx="1369214" cy="315942"/>
          </a:xfrm>
          <a:prstGeom prst="rect">
            <a:avLst/>
          </a:prstGeom>
          <a:noFill/>
        </p:spPr>
        <p:txBody>
          <a:bodyPr wrap="square" lIns="38567" tIns="19283" rIns="38567" bIns="19283" rtlCol="0">
            <a:spAutoFit/>
          </a:bodyPr>
          <a:lstStyle>
            <a:defPPr>
              <a:defRPr lang="zh-CN"/>
            </a:defPPr>
            <a:lvl1pPr>
              <a:defRPr sz="5000" b="1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r>
              <a:rPr lang="zh-CN" altLang="en-US" sz="1800" b="0" spc="225" dirty="0">
                <a:solidFill>
                  <a:srgbClr val="0E0BA4"/>
                </a:solidFill>
                <a:latin typeface="微软雅黑" panose="020B0503020204020204" charset="-122"/>
                <a:ea typeface="微软雅黑" panose="020B0503020204020204" charset="-122"/>
              </a:rPr>
              <a:t>开源商业化</a:t>
            </a:r>
            <a:endParaRPr lang="zh-CN" altLang="en-US" sz="1800" b="0" spc="225" dirty="0">
              <a:solidFill>
                <a:srgbClr val="0E0BA4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61" name="直接连接符 28"/>
          <p:cNvCxnSpPr/>
          <p:nvPr/>
        </p:nvCxnSpPr>
        <p:spPr>
          <a:xfrm>
            <a:off x="5794957" y="3506755"/>
            <a:ext cx="335374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533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2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3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750"/>
                            </p:stCondLst>
                            <p:childTnLst>
                              <p:par>
                                <p:cTn id="21" presetID="2" presetClass="entr" presetSubtype="6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6" decel="5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6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6" decel="5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7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75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 animBg="1"/>
      <p:bldP spid="54" grpId="0" animBg="1"/>
      <p:bldP spid="55" grpId="0" animBg="1"/>
      <p:bldP spid="56" grpId="0" animBg="1"/>
      <p:bldP spid="57" grpId="0"/>
      <p:bldP spid="58" grpId="0"/>
      <p:bldP spid="59" grpId="0"/>
      <p:bldP spid="6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 bwMode="auto">
          <a:xfrm rot="5400000">
            <a:off x="994341" y="2207544"/>
            <a:ext cx="3067840" cy="2766000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rgbClr val="0E0BA4"/>
          </a:solidFill>
          <a:ln w="9525" cap="flat">
            <a:noFill/>
            <a:prstDash val="solid"/>
            <a:miter lim="800000"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9200">
              <a:defRPr/>
            </a:pPr>
            <a:endParaRPr lang="zh-CN" altLang="en-US" sz="1350" kern="0">
              <a:solidFill>
                <a:sysClr val="windowText" lastClr="000000"/>
              </a:solidFill>
              <a:latin typeface="阿里巴巴普惠体 3.0 55 Regular" panose="00020600040101010101" pitchFamily="18" charset="-122"/>
              <a:ea typeface="阿里巴巴普惠体 3.0 55 Regular" panose="00020600040101010101" pitchFamily="18" charset="-122"/>
              <a:cs typeface="阿里巴巴普惠体 3.0 55 Regular" panose="00020600040101010101" pitchFamily="18" charset="-122"/>
            </a:endParaRPr>
          </a:p>
        </p:txBody>
      </p:sp>
      <p:sp>
        <p:nvSpPr>
          <p:cNvPr id="6" name="TextBox 56"/>
          <p:cNvSpPr txBox="1"/>
          <p:nvPr/>
        </p:nvSpPr>
        <p:spPr>
          <a:xfrm>
            <a:off x="1597072" y="3000740"/>
            <a:ext cx="1862382" cy="11499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22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algn="ctr" defTabSz="1219200">
              <a:defRPr/>
            </a:pPr>
            <a:r>
              <a:rPr lang="zh-CN" altLang="en-US" sz="3735" kern="0" dirty="0">
                <a:solidFill>
                  <a:sysClr val="window" lastClr="FFFFFF"/>
                </a:solidFill>
                <a:latin typeface="阿里巴巴普惠体 3.0 55 Regular" panose="00020600040101010101" pitchFamily="18" charset="-122"/>
                <a:ea typeface="阿里巴巴普惠体 3.0 55 Regular" panose="00020600040101010101" pitchFamily="18" charset="-122"/>
                <a:cs typeface="阿里巴巴普惠体 3.0 55 Regular" panose="00020600040101010101" pitchFamily="18" charset="-122"/>
              </a:rPr>
              <a:t>四大</a:t>
            </a:r>
            <a:endParaRPr lang="en-US" altLang="zh-CN" sz="3735" kern="0" dirty="0">
              <a:solidFill>
                <a:sysClr val="window" lastClr="FFFFFF"/>
              </a:solidFill>
              <a:latin typeface="阿里巴巴普惠体 3.0 55 Regular" panose="00020600040101010101" pitchFamily="18" charset="-122"/>
              <a:ea typeface="阿里巴巴普惠体 3.0 55 Regular" panose="00020600040101010101" pitchFamily="18" charset="-122"/>
              <a:cs typeface="阿里巴巴普惠体 3.0 55 Regular" panose="00020600040101010101" pitchFamily="18" charset="-122"/>
            </a:endParaRPr>
          </a:p>
          <a:p>
            <a:pPr algn="ctr" defTabSz="1219200">
              <a:defRPr/>
            </a:pPr>
            <a:r>
              <a:rPr lang="zh-CN" altLang="en-US" sz="3735" kern="0" dirty="0">
                <a:solidFill>
                  <a:sysClr val="window" lastClr="FFFFFF"/>
                </a:solidFill>
                <a:latin typeface="阿里巴巴普惠体 3.0 55 Regular" panose="00020600040101010101" pitchFamily="18" charset="-122"/>
                <a:ea typeface="阿里巴巴普惠体 3.0 55 Regular" panose="00020600040101010101" pitchFamily="18" charset="-122"/>
                <a:cs typeface="阿里巴巴普惠体 3.0 55 Regular" panose="00020600040101010101" pitchFamily="18" charset="-122"/>
              </a:rPr>
              <a:t>优势</a:t>
            </a:r>
            <a:endParaRPr lang="zh-CN" altLang="en-US" sz="3735" kern="0" dirty="0">
              <a:solidFill>
                <a:sysClr val="window" lastClr="FFFFFF"/>
              </a:solidFill>
              <a:latin typeface="阿里巴巴普惠体 3.0 55 Regular" panose="00020600040101010101" pitchFamily="18" charset="-122"/>
              <a:ea typeface="阿里巴巴普惠体 3.0 55 Regular" panose="00020600040101010101" pitchFamily="18" charset="-122"/>
              <a:cs typeface="阿里巴巴普惠体 3.0 55 Regular" panose="00020600040101010101" pitchFamily="18" charset="-122"/>
            </a:endParaRPr>
          </a:p>
        </p:txBody>
      </p:sp>
      <p:sp>
        <p:nvSpPr>
          <p:cNvPr id="7" name="Freeform 5"/>
          <p:cNvSpPr/>
          <p:nvPr/>
        </p:nvSpPr>
        <p:spPr bwMode="auto">
          <a:xfrm rot="5400000">
            <a:off x="845369" y="2088932"/>
            <a:ext cx="3365784" cy="3003224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noFill/>
          <a:ln w="9525" cap="flat">
            <a:solidFill>
              <a:srgbClr val="0E0BA4"/>
            </a:solidFill>
            <a:prstDash val="solid"/>
            <a:miter lim="800000"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9200">
              <a:defRPr/>
            </a:pPr>
            <a:endParaRPr lang="zh-CN" altLang="en-US" sz="1350" kern="0">
              <a:solidFill>
                <a:sysClr val="windowText" lastClr="000000"/>
              </a:solidFill>
              <a:latin typeface="阿里巴巴普惠体 3.0 55 Regular" panose="00020600040101010101" pitchFamily="18" charset="-122"/>
              <a:ea typeface="阿里巴巴普惠体 3.0 55 Regular" panose="00020600040101010101" pitchFamily="18" charset="-122"/>
              <a:cs typeface="阿里巴巴普惠体 3.0 55 Regular" panose="00020600040101010101" pitchFamily="18" charset="-122"/>
            </a:endParaRPr>
          </a:p>
        </p:txBody>
      </p:sp>
      <p:sp>
        <p:nvSpPr>
          <p:cNvPr id="25" name="标题 14"/>
          <p:cNvSpPr txBox="1"/>
          <p:nvPr/>
        </p:nvSpPr>
        <p:spPr>
          <a:xfrm>
            <a:off x="611187" y="590208"/>
            <a:ext cx="10969625" cy="7064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buClrTx/>
              <a:buSzTx/>
              <a:buFontTx/>
            </a:pPr>
            <a:r>
              <a:rPr lang="en-US" altLang="zh-CN" sz="3200" dirty="0">
                <a:latin typeface="阿里巴巴普惠体 3.0 105 Heavy" panose="00020600040101010101" pitchFamily="18" charset="-122"/>
                <a:ea typeface="阿里巴巴普惠体 3.0 105 Heavy" panose="00020600040101010101" pitchFamily="18" charset="-122"/>
                <a:cs typeface="阿里巴巴普惠体 3.0 105 Heavy" panose="00020600040101010101" pitchFamily="18" charset="-122"/>
              </a:rPr>
              <a:t>核心功能介绍</a:t>
            </a:r>
            <a:endParaRPr lang="en-US" altLang="zh-CN" sz="3200" dirty="0">
              <a:latin typeface="阿里巴巴普惠体 3.0 105 Heavy" panose="00020600040101010101" pitchFamily="18" charset="-122"/>
              <a:ea typeface="阿里巴巴普惠体 3.0 105 Heavy" panose="00020600040101010101" pitchFamily="18" charset="-122"/>
              <a:cs typeface="阿里巴巴普惠体 3.0 105 Heavy" panose="00020600040101010101" pitchFamily="18" charset="-122"/>
            </a:endParaRPr>
          </a:p>
        </p:txBody>
      </p:sp>
      <p:sp>
        <p:nvSpPr>
          <p:cNvPr id="4" name="TextBox 54"/>
          <p:cNvSpPr txBox="1"/>
          <p:nvPr>
            <p:custDataLst>
              <p:tags r:id="rId1"/>
            </p:custDataLst>
          </p:nvPr>
        </p:nvSpPr>
        <p:spPr>
          <a:xfrm>
            <a:off x="4920390" y="996988"/>
            <a:ext cx="5111621" cy="9594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lvl="0" defTabSz="457200">
              <a:lnSpc>
                <a:spcPct val="120000"/>
              </a:lnSpc>
            </a:pPr>
            <a:r>
              <a:rPr lang="zh-CN" altLang="en-US" sz="2400" b="1" dirty="0">
                <a:solidFill>
                  <a:srgbClr val="0E0BA4"/>
                </a:solidFill>
                <a:latin typeface="阿里巴巴普惠体 3.0 55 Regular" panose="00020600040101010101" pitchFamily="18" charset="-122"/>
                <a:ea typeface="阿里巴巴普惠体 3.0 55 Regular" panose="00020600040101010101" pitchFamily="18" charset="-122"/>
                <a:cs typeface="阿里巴巴普惠体 3.0 55 Regular" panose="00020600040101010101" pitchFamily="18" charset="-122"/>
              </a:rPr>
              <a:t>开箱即用</a:t>
            </a:r>
            <a:endParaRPr lang="en-US" altLang="zh-CN" sz="2400" b="1" dirty="0">
              <a:solidFill>
                <a:srgbClr val="0E0BA4"/>
              </a:solidFill>
              <a:latin typeface="阿里巴巴普惠体 3.0 55 Regular" panose="00020600040101010101" pitchFamily="18" charset="-122"/>
              <a:ea typeface="阿里巴巴普惠体 3.0 55 Regular" panose="00020600040101010101" pitchFamily="18" charset="-122"/>
              <a:cs typeface="阿里巴巴普惠体 3.0 55 Regular" panose="00020600040101010101" pitchFamily="18" charset="-122"/>
            </a:endParaRPr>
          </a:p>
          <a:p>
            <a:pPr defTabSz="457200">
              <a:lnSpc>
                <a:spcPct val="120000"/>
              </a:lnSpc>
            </a:pPr>
            <a:r>
              <a:rPr lang="en-US" altLang="zh-CN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阿里巴巴普惠体 3.0 45 Light" panose="00020600040101010101" pitchFamily="18" charset="-122"/>
                <a:ea typeface="阿里巴巴普惠体 3.0 45 Light" panose="00020600040101010101" pitchFamily="18" charset="-122"/>
                <a:cs typeface="阿里巴巴普惠体 3.0 45 Light" panose="00020600040101010101" pitchFamily="18" charset="-122"/>
                <a:sym typeface="华文宋体" panose="02010600040101010101" pitchFamily="2" charset="-122"/>
              </a:rPr>
              <a:t>支持直接上传文档、自动爬取在线文档，支持文本自动拆分、向量化、RAG（检索增强生成），智能问答交互体验好</a:t>
            </a:r>
            <a:r>
              <a:rPr lang="zh-CN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阿里巴巴普惠体 3.0 45 Light" panose="00020600040101010101" pitchFamily="18" charset="-122"/>
                <a:ea typeface="阿里巴巴普惠体 3.0 45 Light" panose="00020600040101010101" pitchFamily="18" charset="-122"/>
                <a:cs typeface="阿里巴巴普惠体 3.0 45 Light" panose="00020600040101010101" pitchFamily="18" charset="-122"/>
                <a:sym typeface="华文宋体" panose="02010600040101010101" pitchFamily="2" charset="-122"/>
              </a:rPr>
              <a:t>。</a:t>
            </a:r>
            <a:endParaRPr lang="zh-CN" altLang="en-US" sz="1400" dirty="0">
              <a:solidFill>
                <a:prstClr val="black">
                  <a:lumMod val="65000"/>
                  <a:lumOff val="35000"/>
                </a:prstClr>
              </a:solidFill>
              <a:latin typeface="阿里巴巴普惠体 3.0 45 Light" panose="00020600040101010101" pitchFamily="18" charset="-122"/>
              <a:ea typeface="阿里巴巴普惠体 3.0 45 Light" panose="00020600040101010101" pitchFamily="18" charset="-122"/>
              <a:cs typeface="阿里巴巴普惠体 3.0 45 Light" panose="00020600040101010101" pitchFamily="18" charset="-122"/>
              <a:sym typeface="华文宋体" panose="02010600040101010101" pitchFamily="2" charset="-122"/>
            </a:endParaRPr>
          </a:p>
        </p:txBody>
      </p:sp>
      <p:sp>
        <p:nvSpPr>
          <p:cNvPr id="8" name="椭圆 7"/>
          <p:cNvSpPr/>
          <p:nvPr>
            <p:custDataLst>
              <p:tags r:id="rId2"/>
            </p:custDataLst>
          </p:nvPr>
        </p:nvSpPr>
        <p:spPr>
          <a:xfrm>
            <a:off x="3093184" y="1344857"/>
            <a:ext cx="570419" cy="570419"/>
          </a:xfrm>
          <a:prstGeom prst="ellipse">
            <a:avLst/>
          </a:prstGeom>
          <a:solidFill>
            <a:srgbClr val="0E0BA4"/>
          </a:solidFill>
          <a:ln w="25400" cap="flat" cmpd="sng" algn="ctr">
            <a:solidFill>
              <a:schemeClr val="bg1"/>
            </a:solidFill>
            <a:prstDash val="solid"/>
          </a:ln>
          <a:effectLst/>
        </p:spPr>
        <p:txBody>
          <a:bodyPr rtlCol="0" anchor="ctr"/>
          <a:lstStyle/>
          <a:p>
            <a:pPr algn="ctr" defTabSz="1219200">
              <a:defRPr/>
            </a:pPr>
            <a:r>
              <a:rPr lang="en-US" altLang="zh-CN" sz="2400" b="1" kern="0" dirty="0">
                <a:solidFill>
                  <a:sysClr val="window" lastClr="FFFFFF"/>
                </a:solidFill>
                <a:latin typeface="阿里巴巴普惠体 3.0 55 Regular" panose="00020600040101010101" pitchFamily="18" charset="-122"/>
                <a:ea typeface="阿里巴巴普惠体 3.0 55 Regular" panose="00020600040101010101" pitchFamily="18" charset="-122"/>
                <a:cs typeface="阿里巴巴普惠体 3.0 55 Regular" panose="00020600040101010101" pitchFamily="18" charset="-122"/>
              </a:rPr>
              <a:t>1</a:t>
            </a:r>
            <a:endParaRPr lang="zh-CN" altLang="en-US" sz="2400" b="1" kern="0" dirty="0">
              <a:solidFill>
                <a:sysClr val="window" lastClr="FFFFFF"/>
              </a:solidFill>
              <a:latin typeface="阿里巴巴普惠体 3.0 55 Regular" panose="00020600040101010101" pitchFamily="18" charset="-122"/>
              <a:ea typeface="阿里巴巴普惠体 3.0 55 Regular" panose="00020600040101010101" pitchFamily="18" charset="-122"/>
              <a:cs typeface="阿里巴巴普惠体 3.0 55 Regular" panose="00020600040101010101" pitchFamily="18" charset="-122"/>
            </a:endParaRPr>
          </a:p>
        </p:txBody>
      </p:sp>
      <p:grpSp>
        <p:nvGrpSpPr>
          <p:cNvPr id="11" name="组合 10"/>
          <p:cNvGrpSpPr/>
          <p:nvPr>
            <p:custDataLst>
              <p:tags r:id="rId3"/>
            </p:custDataLst>
          </p:nvPr>
        </p:nvGrpSpPr>
        <p:grpSpPr>
          <a:xfrm>
            <a:off x="3663603" y="1393654"/>
            <a:ext cx="1160537" cy="472824"/>
            <a:chOff x="3504147" y="1510321"/>
            <a:chExt cx="1051729" cy="354618"/>
          </a:xfrm>
        </p:grpSpPr>
        <p:cxnSp>
          <p:nvCxnSpPr>
            <p:cNvPr id="13" name="直接连接符 11"/>
            <p:cNvCxnSpPr/>
            <p:nvPr>
              <p:custDataLst>
                <p:tags r:id="rId4"/>
              </p:custDataLst>
            </p:nvPr>
          </p:nvCxnSpPr>
          <p:spPr>
            <a:xfrm>
              <a:off x="3504147" y="1687630"/>
              <a:ext cx="1051729" cy="0"/>
            </a:xfrm>
            <a:prstGeom prst="line">
              <a:avLst/>
            </a:prstGeom>
            <a:noFill/>
            <a:ln w="9525" cap="flat" cmpd="sng" algn="ctr">
              <a:solidFill>
                <a:srgbClr val="C00000"/>
              </a:solidFill>
              <a:prstDash val="sysDot"/>
              <a:headEnd type="none" w="med" len="med"/>
              <a:tailEnd type="none" w="med" len="med"/>
            </a:ln>
            <a:effectLst/>
          </p:spPr>
        </p:cxnSp>
        <p:cxnSp>
          <p:nvCxnSpPr>
            <p:cNvPr id="14" name="直接连接符 12"/>
            <p:cNvCxnSpPr/>
            <p:nvPr>
              <p:custDataLst>
                <p:tags r:id="rId5"/>
              </p:custDataLst>
            </p:nvPr>
          </p:nvCxnSpPr>
          <p:spPr>
            <a:xfrm>
              <a:off x="4555876" y="1510321"/>
              <a:ext cx="0" cy="354618"/>
            </a:xfrm>
            <a:prstGeom prst="line">
              <a:avLst/>
            </a:prstGeom>
            <a:noFill/>
            <a:ln w="9525" cap="flat" cmpd="sng" algn="ctr">
              <a:solidFill>
                <a:srgbClr val="C00000"/>
              </a:solidFill>
              <a:prstDash val="sysDot"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26" name="组合 25"/>
          <p:cNvGrpSpPr/>
          <p:nvPr>
            <p:custDataLst>
              <p:tags r:id="rId6"/>
            </p:custDataLst>
          </p:nvPr>
        </p:nvGrpSpPr>
        <p:grpSpPr>
          <a:xfrm>
            <a:off x="3819525" y="2461895"/>
            <a:ext cx="6917690" cy="959485"/>
            <a:chOff x="6015" y="3877"/>
            <a:chExt cx="10894" cy="1511"/>
          </a:xfrm>
        </p:grpSpPr>
        <p:sp>
          <p:nvSpPr>
            <p:cNvPr id="9" name="椭圆 8"/>
            <p:cNvSpPr/>
            <p:nvPr>
              <p:custDataLst>
                <p:tags r:id="rId7"/>
              </p:custDataLst>
            </p:nvPr>
          </p:nvSpPr>
          <p:spPr>
            <a:xfrm>
              <a:off x="6015" y="4253"/>
              <a:ext cx="898" cy="898"/>
            </a:xfrm>
            <a:prstGeom prst="ellipse">
              <a:avLst/>
            </a:prstGeom>
            <a:solidFill>
              <a:srgbClr val="0E0BA4"/>
            </a:solidFill>
            <a:ln w="25400" cap="flat" cmpd="sng" algn="ctr">
              <a:solidFill>
                <a:schemeClr val="bg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1219200">
                <a:defRPr/>
              </a:pPr>
              <a:r>
                <a:rPr lang="en-US" altLang="zh-CN" sz="2400" b="1" kern="0" dirty="0">
                  <a:solidFill>
                    <a:sysClr val="window" lastClr="FFFFFF"/>
                  </a:solidFill>
                  <a:latin typeface="阿里巴巴普惠体 3.0 55 Regular" panose="00020600040101010101" pitchFamily="18" charset="-122"/>
                  <a:ea typeface="阿里巴巴普惠体 3.0 55 Regular" panose="00020600040101010101" pitchFamily="18" charset="-122"/>
                  <a:cs typeface="阿里巴巴普惠体 3.0 55 Regular" panose="00020600040101010101" pitchFamily="18" charset="-122"/>
                </a:rPr>
                <a:t>2</a:t>
              </a:r>
              <a:endParaRPr lang="zh-CN" altLang="en-US" sz="2400" b="1" kern="0" dirty="0">
                <a:solidFill>
                  <a:sysClr val="window" lastClr="FFFFFF"/>
                </a:solidFill>
                <a:latin typeface="阿里巴巴普惠体 3.0 55 Regular" panose="00020600040101010101" pitchFamily="18" charset="-122"/>
                <a:ea typeface="阿里巴巴普惠体 3.0 55 Regular" panose="00020600040101010101" pitchFamily="18" charset="-122"/>
                <a:cs typeface="阿里巴巴普惠体 3.0 55 Regular" panose="00020600040101010101" pitchFamily="18" charset="-122"/>
              </a:endParaRPr>
            </a:p>
          </p:txBody>
        </p:sp>
        <p:sp>
          <p:nvSpPr>
            <p:cNvPr id="16" name="TextBox 64"/>
            <p:cNvSpPr txBox="1"/>
            <p:nvPr>
              <p:custDataLst>
                <p:tags r:id="rId8"/>
              </p:custDataLst>
            </p:nvPr>
          </p:nvSpPr>
          <p:spPr>
            <a:xfrm>
              <a:off x="8859" y="3877"/>
              <a:ext cx="8050" cy="15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>
                <a:defRPr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defRPr>
              </a:lvl1pPr>
            </a:lstStyle>
            <a:p>
              <a:pPr lvl="0" defTabSz="457200">
                <a:lnSpc>
                  <a:spcPct val="120000"/>
                </a:lnSpc>
              </a:pPr>
              <a:r>
                <a:rPr lang="zh-CN" altLang="en-US" sz="2400" b="1" dirty="0">
                  <a:solidFill>
                    <a:srgbClr val="0E0BA4"/>
                  </a:solidFill>
                  <a:latin typeface="阿里巴巴普惠体 3.0 55 Regular" panose="00020600040101010101" pitchFamily="18" charset="-122"/>
                  <a:ea typeface="阿里巴巴普惠体 3.0 55 Regular" panose="00020600040101010101" pitchFamily="18" charset="-122"/>
                  <a:cs typeface="阿里巴巴普惠体 3.0 55 Regular" panose="00020600040101010101" pitchFamily="18" charset="-122"/>
                </a:rPr>
                <a:t>无缝衔接</a:t>
              </a:r>
              <a:endParaRPr lang="en-US" altLang="zh-CN" sz="2400" b="1" dirty="0">
                <a:solidFill>
                  <a:srgbClr val="0E0BA4"/>
                </a:solidFill>
                <a:latin typeface="阿里巴巴普惠体 3.0 55 Regular" panose="00020600040101010101" pitchFamily="18" charset="-122"/>
                <a:ea typeface="阿里巴巴普惠体 3.0 55 Regular" panose="00020600040101010101" pitchFamily="18" charset="-122"/>
                <a:cs typeface="阿里巴巴普惠体 3.0 55 Regular" panose="00020600040101010101" pitchFamily="18" charset="-122"/>
              </a:endParaRPr>
            </a:p>
            <a:p>
              <a:pPr defTabSz="457200">
                <a:lnSpc>
                  <a:spcPct val="120000"/>
                </a:lnSpc>
              </a:pPr>
              <a:r>
                <a:rPr lang="en-US" altLang="zh-CN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阿里巴巴普惠体 3.0 45 Light" panose="00020600040101010101" pitchFamily="18" charset="-122"/>
                  <a:ea typeface="阿里巴巴普惠体 3.0 45 Light" panose="00020600040101010101" pitchFamily="18" charset="-122"/>
                  <a:cs typeface="阿里巴巴普惠体 3.0 45 Light" panose="00020600040101010101" pitchFamily="18" charset="-122"/>
                  <a:sym typeface="华文宋体" panose="02010600040101010101" pitchFamily="2" charset="-122"/>
                </a:rPr>
                <a:t>支持零编码快速嵌入到第三方业务系统，让已有系统快速拥有智能问答能力，提高用户满意度</a:t>
              </a:r>
              <a:r>
                <a:rPr lang="zh-CN" altLang="en-US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阿里巴巴普惠体 3.0 45 Light" panose="00020600040101010101" pitchFamily="18" charset="-122"/>
                  <a:ea typeface="阿里巴巴普惠体 3.0 45 Light" panose="00020600040101010101" pitchFamily="18" charset="-122"/>
                  <a:cs typeface="阿里巴巴普惠体 3.0 45 Light" panose="00020600040101010101" pitchFamily="18" charset="-122"/>
                  <a:sym typeface="华文宋体" panose="02010600040101010101" pitchFamily="2" charset="-122"/>
                </a:rPr>
                <a:t>。</a:t>
              </a:r>
              <a:endParaRPr lang="zh-CN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阿里巴巴普惠体 3.0 45 Light" panose="00020600040101010101" pitchFamily="18" charset="-122"/>
                <a:ea typeface="阿里巴巴普惠体 3.0 45 Light" panose="00020600040101010101" pitchFamily="18" charset="-122"/>
                <a:cs typeface="阿里巴巴普惠体 3.0 45 Light" panose="00020600040101010101" pitchFamily="18" charset="-122"/>
                <a:sym typeface="华文宋体" panose="02010600040101010101" pitchFamily="2" charset="-122"/>
              </a:endParaRPr>
            </a:p>
          </p:txBody>
        </p:sp>
        <p:cxnSp>
          <p:nvCxnSpPr>
            <p:cNvPr id="19" name="直接连接符 16"/>
            <p:cNvCxnSpPr/>
            <p:nvPr>
              <p:custDataLst>
                <p:tags r:id="rId9"/>
              </p:custDataLst>
            </p:nvPr>
          </p:nvCxnSpPr>
          <p:spPr>
            <a:xfrm>
              <a:off x="6922" y="4702"/>
              <a:ext cx="1828" cy="0"/>
            </a:xfrm>
            <a:prstGeom prst="line">
              <a:avLst/>
            </a:prstGeom>
            <a:noFill/>
            <a:ln w="6350" cap="flat" cmpd="sng" algn="ctr">
              <a:solidFill>
                <a:srgbClr val="C00000"/>
              </a:solidFill>
              <a:prstDash val="sysDot"/>
              <a:headEnd type="none" w="med" len="med"/>
              <a:tailEnd type="none" w="med" len="med"/>
            </a:ln>
            <a:effectLst/>
          </p:spPr>
        </p:cxnSp>
        <p:cxnSp>
          <p:nvCxnSpPr>
            <p:cNvPr id="20" name="直接连接符 17"/>
            <p:cNvCxnSpPr/>
            <p:nvPr>
              <p:custDataLst>
                <p:tags r:id="rId10"/>
              </p:custDataLst>
            </p:nvPr>
          </p:nvCxnSpPr>
          <p:spPr>
            <a:xfrm>
              <a:off x="8750" y="4330"/>
              <a:ext cx="0" cy="745"/>
            </a:xfrm>
            <a:prstGeom prst="line">
              <a:avLst/>
            </a:prstGeom>
            <a:noFill/>
            <a:ln w="6350" cap="flat" cmpd="sng" algn="ctr">
              <a:solidFill>
                <a:srgbClr val="C00000"/>
              </a:solidFill>
              <a:prstDash val="sysDot"/>
              <a:headEnd type="none" w="med" len="med"/>
              <a:tailEnd type="none" w="med" len="med"/>
            </a:ln>
            <a:effectLst/>
          </p:spPr>
        </p:cxnSp>
      </p:grpSp>
      <p:sp>
        <p:nvSpPr>
          <p:cNvPr id="10" name="椭圆 9"/>
          <p:cNvSpPr/>
          <p:nvPr>
            <p:custDataLst>
              <p:tags r:id="rId11"/>
            </p:custDataLst>
          </p:nvPr>
        </p:nvSpPr>
        <p:spPr>
          <a:xfrm>
            <a:off x="3093184" y="4048506"/>
            <a:ext cx="570419" cy="570419"/>
          </a:xfrm>
          <a:prstGeom prst="ellipse">
            <a:avLst/>
          </a:prstGeom>
          <a:solidFill>
            <a:srgbClr val="0E0BA4"/>
          </a:solidFill>
          <a:ln w="25400" cap="flat" cmpd="sng" algn="ctr">
            <a:solidFill>
              <a:schemeClr val="bg1"/>
            </a:solidFill>
            <a:prstDash val="solid"/>
          </a:ln>
          <a:effectLst/>
        </p:spPr>
        <p:txBody>
          <a:bodyPr rtlCol="0" anchor="ctr"/>
          <a:lstStyle/>
          <a:p>
            <a:pPr algn="ctr" defTabSz="1219200">
              <a:defRPr/>
            </a:pPr>
            <a:r>
              <a:rPr lang="en-US" altLang="zh-CN" sz="2400" b="1" kern="0" dirty="0">
                <a:solidFill>
                  <a:sysClr val="window" lastClr="FFFFFF"/>
                </a:solidFill>
                <a:latin typeface="阿里巴巴普惠体 3.0 55 Regular" panose="00020600040101010101" pitchFamily="18" charset="-122"/>
                <a:ea typeface="阿里巴巴普惠体 3.0 55 Regular" panose="00020600040101010101" pitchFamily="18" charset="-122"/>
                <a:cs typeface="阿里巴巴普惠体 3.0 55 Regular" panose="00020600040101010101" pitchFamily="18" charset="-122"/>
              </a:rPr>
              <a:t>3</a:t>
            </a:r>
            <a:endParaRPr lang="zh-CN" altLang="en-US" sz="2400" b="1" kern="0" dirty="0">
              <a:solidFill>
                <a:sysClr val="window" lastClr="FFFFFF"/>
              </a:solidFill>
              <a:latin typeface="阿里巴巴普惠体 3.0 55 Regular" panose="00020600040101010101" pitchFamily="18" charset="-122"/>
              <a:ea typeface="阿里巴巴普惠体 3.0 55 Regular" panose="00020600040101010101" pitchFamily="18" charset="-122"/>
              <a:cs typeface="阿里巴巴普惠体 3.0 55 Regular" panose="00020600040101010101" pitchFamily="18" charset="-122"/>
            </a:endParaRPr>
          </a:p>
        </p:txBody>
      </p:sp>
      <p:sp>
        <p:nvSpPr>
          <p:cNvPr id="17" name="TextBox 65"/>
          <p:cNvSpPr txBox="1"/>
          <p:nvPr>
            <p:custDataLst>
              <p:tags r:id="rId12"/>
            </p:custDataLst>
          </p:nvPr>
        </p:nvSpPr>
        <p:spPr>
          <a:xfrm>
            <a:off x="4950817" y="3837401"/>
            <a:ext cx="5111621" cy="9594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lvl="0" defTabSz="457200">
              <a:lnSpc>
                <a:spcPct val="120000"/>
              </a:lnSpc>
            </a:pPr>
            <a:r>
              <a:rPr lang="zh-CN" altLang="en-US" sz="2400" b="1" dirty="0">
                <a:solidFill>
                  <a:srgbClr val="0E0BA4"/>
                </a:solidFill>
                <a:latin typeface="阿里巴巴普惠体 3.0 55 Regular" panose="00020600040101010101" pitchFamily="18" charset="-122"/>
                <a:ea typeface="阿里巴巴普惠体 3.0 55 Regular" panose="00020600040101010101" pitchFamily="18" charset="-122"/>
                <a:cs typeface="阿里巴巴普惠体 3.0 55 Regular" panose="00020600040101010101" pitchFamily="18" charset="-122"/>
              </a:rPr>
              <a:t>灵活编排</a:t>
            </a:r>
            <a:endParaRPr lang="en-US" altLang="zh-CN" sz="2400" b="1" dirty="0">
              <a:solidFill>
                <a:srgbClr val="0E0BA4"/>
              </a:solidFill>
              <a:latin typeface="阿里巴巴普惠体 3.0 55 Regular" panose="00020600040101010101" pitchFamily="18" charset="-122"/>
              <a:ea typeface="阿里巴巴普惠体 3.0 55 Regular" panose="00020600040101010101" pitchFamily="18" charset="-122"/>
              <a:cs typeface="阿里巴巴普惠体 3.0 55 Regular" panose="00020600040101010101" pitchFamily="18" charset="-122"/>
            </a:endParaRPr>
          </a:p>
          <a:p>
            <a:pPr lvl="0" defTabSz="457200">
              <a:lnSpc>
                <a:spcPct val="120000"/>
              </a:lnSpc>
            </a:pPr>
            <a:r>
              <a:rPr lang="en-US" altLang="zh-CN" sz="1400" dirty="0">
                <a:solidFill>
                  <a:srgbClr val="2F2637"/>
                </a:solidFill>
                <a:latin typeface="阿里巴巴普惠体 3.0 45 Light" panose="00020600040101010101" pitchFamily="18" charset="-122"/>
                <a:ea typeface="阿里巴巴普惠体 3.0 45 Light" panose="00020600040101010101" pitchFamily="18" charset="-122"/>
                <a:cs typeface="阿里巴巴普惠体 3.0 45 Light" panose="00020600040101010101" pitchFamily="18" charset="-122"/>
                <a:sym typeface="华文宋体" panose="02010600040101010101" pitchFamily="2" charset="-122"/>
              </a:rPr>
              <a:t>内置强大的工作流引擎，支持编排 AI 工作流程，满足复杂业务场景下的需求</a:t>
            </a:r>
            <a:r>
              <a:rPr lang="zh-CN" altLang="en-US" sz="1400" dirty="0">
                <a:solidFill>
                  <a:srgbClr val="2F2637"/>
                </a:solidFill>
                <a:latin typeface="阿里巴巴普惠体 3.0 45 Light" panose="00020600040101010101" pitchFamily="18" charset="-122"/>
                <a:ea typeface="阿里巴巴普惠体 3.0 45 Light" panose="00020600040101010101" pitchFamily="18" charset="-122"/>
                <a:cs typeface="阿里巴巴普惠体 3.0 45 Light" panose="00020600040101010101" pitchFamily="18" charset="-122"/>
                <a:sym typeface="华文宋体" panose="02010600040101010101" pitchFamily="2" charset="-122"/>
              </a:rPr>
              <a:t>。</a:t>
            </a:r>
            <a:endParaRPr lang="zh-CN" altLang="en-US" sz="1400" dirty="0">
              <a:solidFill>
                <a:srgbClr val="2F2637"/>
              </a:solidFill>
              <a:latin typeface="阿里巴巴普惠体 3.0 45 Light" panose="00020600040101010101" pitchFamily="18" charset="-122"/>
              <a:ea typeface="阿里巴巴普惠体 3.0 45 Light" panose="00020600040101010101" pitchFamily="18" charset="-122"/>
              <a:cs typeface="阿里巴巴普惠体 3.0 45 Light" panose="00020600040101010101" pitchFamily="18" charset="-122"/>
              <a:sym typeface="华文宋体" panose="02010600040101010101" pitchFamily="2" charset="-122"/>
            </a:endParaRPr>
          </a:p>
        </p:txBody>
      </p:sp>
      <p:grpSp>
        <p:nvGrpSpPr>
          <p:cNvPr id="21" name="组合 20"/>
          <p:cNvGrpSpPr/>
          <p:nvPr>
            <p:custDataLst>
              <p:tags r:id="rId13"/>
            </p:custDataLst>
          </p:nvPr>
        </p:nvGrpSpPr>
        <p:grpSpPr>
          <a:xfrm>
            <a:off x="3663603" y="4097302"/>
            <a:ext cx="1160537" cy="472824"/>
            <a:chOff x="3504147" y="1510321"/>
            <a:chExt cx="1051729" cy="354618"/>
          </a:xfrm>
        </p:grpSpPr>
        <p:cxnSp>
          <p:nvCxnSpPr>
            <p:cNvPr id="22" name="直接连接符 19"/>
            <p:cNvCxnSpPr/>
            <p:nvPr>
              <p:custDataLst>
                <p:tags r:id="rId14"/>
              </p:custDataLst>
            </p:nvPr>
          </p:nvCxnSpPr>
          <p:spPr>
            <a:xfrm>
              <a:off x="3504147" y="1687630"/>
              <a:ext cx="1051729" cy="0"/>
            </a:xfrm>
            <a:prstGeom prst="line">
              <a:avLst/>
            </a:prstGeom>
            <a:noFill/>
            <a:ln w="9525" cap="flat" cmpd="sng" algn="ctr">
              <a:solidFill>
                <a:srgbClr val="C00000"/>
              </a:solidFill>
              <a:prstDash val="sysDot"/>
              <a:headEnd type="none" w="med" len="med"/>
              <a:tailEnd type="none" w="med" len="med"/>
            </a:ln>
            <a:effectLst/>
          </p:spPr>
        </p:cxnSp>
        <p:cxnSp>
          <p:nvCxnSpPr>
            <p:cNvPr id="23" name="直接连接符 20"/>
            <p:cNvCxnSpPr/>
            <p:nvPr>
              <p:custDataLst>
                <p:tags r:id="rId15"/>
              </p:custDataLst>
            </p:nvPr>
          </p:nvCxnSpPr>
          <p:spPr>
            <a:xfrm>
              <a:off x="4555876" y="1510321"/>
              <a:ext cx="0" cy="354618"/>
            </a:xfrm>
            <a:prstGeom prst="line">
              <a:avLst/>
            </a:prstGeom>
            <a:noFill/>
            <a:ln w="9525" cap="flat" cmpd="sng" algn="ctr">
              <a:solidFill>
                <a:srgbClr val="C00000"/>
              </a:solidFill>
              <a:prstDash val="sysDot"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24" name="组合 23"/>
          <p:cNvGrpSpPr/>
          <p:nvPr>
            <p:custDataLst>
              <p:tags r:id="rId16"/>
            </p:custDataLst>
          </p:nvPr>
        </p:nvGrpSpPr>
        <p:grpSpPr>
          <a:xfrm>
            <a:off x="3819525" y="5302885"/>
            <a:ext cx="6917690" cy="1476375"/>
            <a:chOff x="6015" y="8351"/>
            <a:chExt cx="10894" cy="2325"/>
          </a:xfrm>
        </p:grpSpPr>
        <p:sp>
          <p:nvSpPr>
            <p:cNvPr id="2" name="椭圆 1"/>
            <p:cNvSpPr/>
            <p:nvPr>
              <p:custDataLst>
                <p:tags r:id="rId17"/>
              </p:custDataLst>
            </p:nvPr>
          </p:nvSpPr>
          <p:spPr>
            <a:xfrm>
              <a:off x="6015" y="8726"/>
              <a:ext cx="898" cy="898"/>
            </a:xfrm>
            <a:prstGeom prst="ellipse">
              <a:avLst/>
            </a:prstGeom>
            <a:solidFill>
              <a:srgbClr val="0E0BA4"/>
            </a:solidFill>
            <a:ln w="25400" cap="flat" cmpd="sng" algn="ctr">
              <a:solidFill>
                <a:schemeClr val="bg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1219200">
                <a:defRPr/>
              </a:pPr>
              <a:r>
                <a:rPr lang="en-US" altLang="zh-CN" sz="2400" b="1" kern="0" dirty="0">
                  <a:solidFill>
                    <a:sysClr val="window" lastClr="FFFFFF"/>
                  </a:solidFill>
                  <a:latin typeface="阿里巴巴普惠体 3.0 55 Regular" panose="00020600040101010101" pitchFamily="18" charset="-122"/>
                  <a:ea typeface="阿里巴巴普惠体 3.0 55 Regular" panose="00020600040101010101" pitchFamily="18" charset="-122"/>
                  <a:cs typeface="阿里巴巴普惠体 3.0 55 Regular" panose="00020600040101010101" pitchFamily="18" charset="-122"/>
                </a:rPr>
                <a:t>4</a:t>
              </a:r>
              <a:endParaRPr lang="en-US" altLang="zh-CN" sz="2400" b="1" kern="0" dirty="0">
                <a:solidFill>
                  <a:sysClr val="window" lastClr="FFFFFF"/>
                </a:solidFill>
                <a:latin typeface="阿里巴巴普惠体 3.0 55 Regular" panose="00020600040101010101" pitchFamily="18" charset="-122"/>
                <a:ea typeface="阿里巴巴普惠体 3.0 55 Regular" panose="00020600040101010101" pitchFamily="18" charset="-122"/>
                <a:cs typeface="阿里巴巴普惠体 3.0 55 Regular" panose="00020600040101010101" pitchFamily="18" charset="-122"/>
              </a:endParaRPr>
            </a:p>
          </p:txBody>
        </p:sp>
        <p:sp>
          <p:nvSpPr>
            <p:cNvPr id="3" name="TextBox 64"/>
            <p:cNvSpPr txBox="1"/>
            <p:nvPr>
              <p:custDataLst>
                <p:tags r:id="rId18"/>
              </p:custDataLst>
            </p:nvPr>
          </p:nvSpPr>
          <p:spPr>
            <a:xfrm>
              <a:off x="8859" y="8351"/>
              <a:ext cx="8050" cy="232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>
                <a:defRPr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defRPr>
              </a:lvl1pPr>
            </a:lstStyle>
            <a:p>
              <a:pPr lvl="0" defTabSz="457200">
                <a:lnSpc>
                  <a:spcPct val="120000"/>
                </a:lnSpc>
              </a:pPr>
              <a:r>
                <a:rPr lang="en-US" altLang="zh-CN" sz="2400" b="1" dirty="0">
                  <a:solidFill>
                    <a:srgbClr val="0E0BA4"/>
                  </a:solidFill>
                  <a:latin typeface="阿里巴巴普惠体 3.0 55 Regular" panose="00020600040101010101" pitchFamily="18" charset="-122"/>
                  <a:ea typeface="阿里巴巴普惠体 3.0 55 Regular" panose="00020600040101010101" pitchFamily="18" charset="-122"/>
                  <a:cs typeface="阿里巴巴普惠体 3.0 55 Regular" panose="00020600040101010101" pitchFamily="18" charset="-122"/>
                </a:rPr>
                <a:t>模型中立</a:t>
              </a:r>
              <a:endParaRPr lang="en-US" altLang="zh-CN" sz="2400" b="1" dirty="0">
                <a:solidFill>
                  <a:srgbClr val="0E0BA4"/>
                </a:solidFill>
                <a:latin typeface="阿里巴巴普惠体 3.0 55 Regular" panose="00020600040101010101" pitchFamily="18" charset="-122"/>
                <a:ea typeface="阿里巴巴普惠体 3.0 55 Regular" panose="00020600040101010101" pitchFamily="18" charset="-122"/>
                <a:cs typeface="阿里巴巴普惠体 3.0 55 Regular" panose="00020600040101010101" pitchFamily="18" charset="-122"/>
              </a:endParaRPr>
            </a:p>
            <a:p>
              <a:pPr defTabSz="457200">
                <a:lnSpc>
                  <a:spcPct val="120000"/>
                </a:lnSpc>
              </a:pPr>
              <a:r>
                <a:rPr lang="en-US" altLang="zh-CN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阿里巴巴普惠体 3.0 45 Light" panose="00020600040101010101" pitchFamily="18" charset="-122"/>
                  <a:ea typeface="阿里巴巴普惠体 3.0 45 Light" panose="00020600040101010101" pitchFamily="18" charset="-122"/>
                  <a:cs typeface="阿里巴巴普惠体 3.0 45 Light" panose="00020600040101010101" pitchFamily="18" charset="-122"/>
                  <a:sym typeface="华文宋体" panose="02010600040101010101" pitchFamily="2" charset="-122"/>
                </a:rPr>
                <a:t>支持对接各种大语言模型，包括本地私有大模型（Llama 3 / Qwen 2 等）、国内公共大模型（通义千问 / 智谱 AI / 百度千帆 / Kimi / 腾讯混元 / DeepSeek 等）和国外公共大模型（OpenAI / Azure OpenAI / Gemini / Claude 等）</a:t>
              </a:r>
              <a:endParaRPr lang="en-US" altLang="zh-CN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阿里巴巴普惠体 3.0 45 Light" panose="00020600040101010101" pitchFamily="18" charset="-122"/>
                <a:ea typeface="阿里巴巴普惠体 3.0 45 Light" panose="00020600040101010101" pitchFamily="18" charset="-122"/>
                <a:cs typeface="阿里巴巴普惠体 3.0 45 Light" panose="00020600040101010101" pitchFamily="18" charset="-122"/>
                <a:sym typeface="华文宋体" panose="02010600040101010101" pitchFamily="2" charset="-122"/>
              </a:endParaRPr>
            </a:p>
          </p:txBody>
        </p:sp>
        <p:cxnSp>
          <p:nvCxnSpPr>
            <p:cNvPr id="12" name="直接连接符 16"/>
            <p:cNvCxnSpPr/>
            <p:nvPr>
              <p:custDataLst>
                <p:tags r:id="rId19"/>
              </p:custDataLst>
            </p:nvPr>
          </p:nvCxnSpPr>
          <p:spPr>
            <a:xfrm>
              <a:off x="6922" y="9175"/>
              <a:ext cx="1828" cy="0"/>
            </a:xfrm>
            <a:prstGeom prst="line">
              <a:avLst/>
            </a:prstGeom>
            <a:noFill/>
            <a:ln w="6350" cap="flat" cmpd="sng" algn="ctr">
              <a:solidFill>
                <a:srgbClr val="C00000"/>
              </a:solidFill>
              <a:prstDash val="sysDot"/>
              <a:headEnd type="none" w="med" len="med"/>
              <a:tailEnd type="none" w="med" len="med"/>
            </a:ln>
            <a:effectLst/>
          </p:spPr>
        </p:cxnSp>
        <p:cxnSp>
          <p:nvCxnSpPr>
            <p:cNvPr id="15" name="直接连接符 17"/>
            <p:cNvCxnSpPr/>
            <p:nvPr>
              <p:custDataLst>
                <p:tags r:id="rId20"/>
              </p:custDataLst>
            </p:nvPr>
          </p:nvCxnSpPr>
          <p:spPr>
            <a:xfrm>
              <a:off x="8750" y="8803"/>
              <a:ext cx="0" cy="745"/>
            </a:xfrm>
            <a:prstGeom prst="line">
              <a:avLst/>
            </a:prstGeom>
            <a:noFill/>
            <a:ln w="6350" cap="flat" cmpd="sng" algn="ctr">
              <a:solidFill>
                <a:srgbClr val="C00000"/>
              </a:solidFill>
              <a:prstDash val="sysDot"/>
              <a:headEnd type="none" w="med" len="med"/>
              <a:tailEnd type="none" w="med" len="med"/>
            </a:ln>
            <a:effectLst/>
          </p:spPr>
        </p:cxnSp>
      </p:grpSp>
    </p:spTree>
    <p:custDataLst>
      <p:tags r:id="rId2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" presetClass="entr" presetSubtype="2" decel="533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" presetClass="entr" presetSubtype="2" decel="533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6" grpId="0"/>
      <p:bldP spid="7" grpId="0" animBg="1"/>
      <p:bldP spid="8" grpId="0" bldLvl="0" animBg="1"/>
      <p:bldP spid="10" grpId="0" bldLvl="0" animBg="1"/>
      <p:bldP spid="1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CN" sz="550" smtClean="0">
                <a:latin typeface="Arial" panose="020B0604020202020204" pitchFamily="34" charset="0"/>
                <a:ea typeface="阿里巴巴普惠体 3.0 65 Medium" panose="00020600040101010101" pitchFamily="18" charset="-122"/>
                <a:cs typeface="阿里巴巴普惠体 3.0 65 Medium" panose="00020600040101010101" pitchFamily="18" charset="-122"/>
                <a:sym typeface="Arial" panose="020B0604020202020204" pitchFamily="34" charset="0"/>
              </a:rPr>
            </a:fld>
            <a:endParaRPr lang="en-US" altLang="zh-CN" sz="550" dirty="0">
              <a:latin typeface="Arial" panose="020B0604020202020204" pitchFamily="34" charset="0"/>
              <a:ea typeface="阿里巴巴普惠体 3.0 65 Medium" panose="00020600040101010101" pitchFamily="18" charset="-122"/>
              <a:cs typeface="阿里巴巴普惠体 3.0 65 Medium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75" name="文本框 74"/>
          <p:cNvSpPr txBox="1"/>
          <p:nvPr/>
        </p:nvSpPr>
        <p:spPr bwMode="auto">
          <a:xfrm>
            <a:off x="569144" y="4415927"/>
            <a:ext cx="2430000" cy="10800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0" tIns="0" rIns="0" bIns="0" anchor="ctr" anchorCtr="1">
            <a:noAutofit/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lvl="1" indent="0" defTabSz="1828800" hangingPunct="1">
              <a:defRPr/>
            </a:pPr>
            <a:r>
              <a:rPr lang="zh-CN" altLang="en-US" sz="1600" b="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阿里巴巴普惠体 3.0 65 Medium" panose="00020600040101010101" pitchFamily="18" charset="-122"/>
                <a:cs typeface="阿里巴巴普惠体 3.0 65 Medium" panose="00020600040101010101" pitchFamily="18" charset="-122"/>
                <a:sym typeface="Arial" panose="020B0604020202020204" pitchFamily="34" charset="0"/>
              </a:rPr>
              <a:t>一键安装部署，一条命令即可完成安装部署</a:t>
            </a:r>
            <a:endParaRPr lang="zh-CN" altLang="en-US" sz="1600" b="0" kern="12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阿里巴巴普惠体 3.0 65 Medium" panose="00020600040101010101" pitchFamily="18" charset="-122"/>
              <a:cs typeface="阿里巴巴普惠体 3.0 65 Medium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73" name="文本框 72"/>
          <p:cNvSpPr txBox="1"/>
          <p:nvPr/>
        </p:nvSpPr>
        <p:spPr bwMode="auto">
          <a:xfrm>
            <a:off x="3309023" y="4415927"/>
            <a:ext cx="2592198" cy="10800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0" tIns="0" rIns="0" bIns="0" anchor="ctr" anchorCtr="1">
            <a:noAutofit/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lvl="1" indent="0" defTabSz="1828800" hangingPunct="1">
              <a:defRPr/>
            </a:pPr>
            <a:r>
              <a:rPr lang="zh-CN" altLang="en-US" sz="16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阿里巴巴普惠体 3.0 65 Medium" panose="00020600040101010101" pitchFamily="18" charset="-122"/>
                <a:cs typeface="阿里巴巴普惠体 3.0 65 Medium" panose="00020600040101010101" pitchFamily="18" charset="-122"/>
                <a:sym typeface="Arial" panose="020B0604020202020204" pitchFamily="34" charset="0"/>
              </a:rPr>
              <a:t>界面化操作，接入各种本地，</a:t>
            </a:r>
            <a:r>
              <a:rPr lang="zh-CN" altLang="en-US" sz="16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阿里巴巴普惠体 3.0 65 Medium" panose="00020600040101010101" pitchFamily="18" charset="-122"/>
                <a:cs typeface="阿里巴巴普惠体 3.0 65 Medium" panose="00020600040101010101" pitchFamily="18" charset="-122"/>
              </a:rPr>
              <a:t>国内外主流公共大模型</a:t>
            </a:r>
            <a:endParaRPr lang="zh-CN" altLang="en-US" sz="1600" b="0" kern="120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阿里巴巴普惠体 3.0 65 Medium" panose="00020600040101010101" pitchFamily="18" charset="-122"/>
              <a:cs typeface="阿里巴巴普惠体 3.0 65 Medium" panose="00020600040101010101" pitchFamily="18" charset="-122"/>
            </a:endParaRPr>
          </a:p>
        </p:txBody>
      </p:sp>
      <p:sp>
        <p:nvSpPr>
          <p:cNvPr id="71" name="文本框 70"/>
          <p:cNvSpPr txBox="1"/>
          <p:nvPr/>
        </p:nvSpPr>
        <p:spPr bwMode="auto">
          <a:xfrm>
            <a:off x="6211099" y="4415927"/>
            <a:ext cx="2430000" cy="10800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0" tIns="0" rIns="0" bIns="0" anchor="ctr" anchorCtr="1">
            <a:noAutofit/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lvl="1" indent="0" defTabSz="1828800" hangingPunct="1">
              <a:defRPr/>
            </a:pPr>
            <a:r>
              <a:rPr lang="zh-CN" altLang="en-US" sz="16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阿里巴巴普惠体 3.0 65 Medium" panose="00020600040101010101" pitchFamily="18" charset="-122"/>
                <a:cs typeface="阿里巴巴普惠体 3.0 65 Medium" panose="00020600040101010101" pitchFamily="18" charset="-122"/>
                <a:sym typeface="Arial" panose="020B0604020202020204" pitchFamily="34" charset="0"/>
              </a:rPr>
              <a:t>上传文档、爬取在线文档，自动分段、向量化</a:t>
            </a:r>
            <a:endParaRPr lang="zh-CN" altLang="en-US" sz="1600" b="0" kern="12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阿里巴巴普惠体 3.0 65 Medium" panose="00020600040101010101" pitchFamily="18" charset="-122"/>
              <a:cs typeface="阿里巴巴普惠体 3.0 65 Medium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69" name="文本框 68"/>
          <p:cNvSpPr txBox="1"/>
          <p:nvPr/>
        </p:nvSpPr>
        <p:spPr bwMode="auto">
          <a:xfrm>
            <a:off x="8950978" y="4415927"/>
            <a:ext cx="2592198" cy="10800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0" tIns="0" rIns="0" bIns="0" anchor="ctr" anchorCtr="1">
            <a:noAutofit/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marL="0" marR="0" lvl="0" indent="0" defTabSz="18288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阿里巴巴普惠体 3.0 65 Medium" panose="00020600040101010101" pitchFamily="18" charset="-122"/>
                <a:cs typeface="阿里巴巴普惠体 3.0 65 Medium" panose="00020600040101010101" pitchFamily="18" charset="-122"/>
                <a:sym typeface="Arial" panose="020B0604020202020204" pitchFamily="34" charset="0"/>
              </a:rPr>
              <a:t>快速简单配置应用，拖拽式编排应用按需选择</a:t>
            </a:r>
            <a:endParaRPr lang="zh-CN" altLang="en-US" sz="1600" b="0" kern="120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阿里巴巴普惠体 3.0 65 Medium" panose="00020600040101010101" pitchFamily="18" charset="-122"/>
              <a:cs typeface="阿里巴巴普惠体 3.0 65 Medium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127" name="文本框 126"/>
          <p:cNvSpPr txBox="1"/>
          <p:nvPr/>
        </p:nvSpPr>
        <p:spPr>
          <a:xfrm>
            <a:off x="0" y="964565"/>
            <a:ext cx="12191365" cy="7372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lnSpc>
                <a:spcPct val="150000"/>
              </a:lnSpc>
              <a:defRPr sz="4000" b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ea typeface="阿里巴巴普惠体 3.0 65 Medium" panose="00020600040101010101" pitchFamily="18" charset="-122"/>
                <a:cs typeface="阿里巴巴普惠体 3.0 65 Medium" panose="00020600040101010101" pitchFamily="18" charset="-122"/>
              </a:defRPr>
            </a:lvl1pPr>
          </a:lstStyle>
          <a:p>
            <a:pPr algn="ctr"/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 3.0 105 Heavy" panose="00020600040101010101" pitchFamily="18" charset="-122"/>
                <a:ea typeface="阿里巴巴普惠体 3.0 105 Heavy" panose="00020600040101010101" pitchFamily="18" charset="-122"/>
                <a:cs typeface="阿里巴巴普惠体 3.0 105 Heavy" panose="00020600040101010101" pitchFamily="18" charset="-122"/>
                <a:sym typeface="Arial" panose="020B0604020202020204" pitchFamily="34" charset="0"/>
              </a:rPr>
              <a:t>快速安装、界面直观、操作简单，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 3.0 105 Heavy" panose="00020600040101010101" pitchFamily="18" charset="-122"/>
                <a:ea typeface="阿里巴巴普惠体 3.0 105 Heavy" panose="00020600040101010101" pitchFamily="18" charset="-122"/>
                <a:cs typeface="阿里巴巴普惠体 3.0 105 Heavy" panose="00020600040101010101" pitchFamily="18" charset="-122"/>
                <a:sym typeface="Arial" panose="020B0604020202020204" pitchFamily="34" charset="0"/>
              </a:rPr>
              <a:t>30</a:t>
            </a: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 3.0 105 Heavy" panose="00020600040101010101" pitchFamily="18" charset="-122"/>
                <a:ea typeface="阿里巴巴普惠体 3.0 105 Heavy" panose="00020600040101010101" pitchFamily="18" charset="-122"/>
                <a:cs typeface="阿里巴巴普惠体 3.0 105 Heavy" panose="00020600040101010101" pitchFamily="18" charset="-122"/>
                <a:sym typeface="Arial" panose="020B0604020202020204" pitchFamily="34" charset="0"/>
              </a:rPr>
              <a:t> 分钟即可上线</a:t>
            </a:r>
            <a:endParaRPr lang="zh-CN" altLang="en-US" sz="2800" dirty="0">
              <a:solidFill>
                <a:schemeClr val="tx1">
                  <a:lumMod val="65000"/>
                  <a:lumOff val="35000"/>
                </a:schemeClr>
              </a:solidFill>
              <a:latin typeface="阿里巴巴普惠体 3.0 105 Heavy" panose="00020600040101010101" pitchFamily="18" charset="-122"/>
              <a:ea typeface="阿里巴巴普惠体 3.0 105 Heavy" panose="00020600040101010101" pitchFamily="18" charset="-122"/>
              <a:cs typeface="阿里巴巴普惠体 3.0 105 Heavy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114" name="椭圆 113"/>
          <p:cNvSpPr/>
          <p:nvPr/>
        </p:nvSpPr>
        <p:spPr bwMode="auto">
          <a:xfrm>
            <a:off x="861832" y="2941664"/>
            <a:ext cx="896782" cy="89821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="ctr"/>
          <a:lstStyle/>
          <a:p>
            <a:pPr marL="0" marR="0" lvl="0" indent="0" defTabSz="1828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 pitchFamily="34" charset="0"/>
              <a:ea typeface="阿里巴巴普惠体 3.0 65 Medium" panose="00020600040101010101" pitchFamily="18" charset="-122"/>
              <a:cs typeface="阿里巴巴普惠体 3.0 65 Medium" panose="00020600040101010101" pitchFamily="18" charset="-122"/>
              <a:sym typeface="Arial" panose="020B0604020202020204" pitchFamily="34" charset="0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745945" y="2758378"/>
            <a:ext cx="10700110" cy="1236645"/>
            <a:chOff x="1366656" y="5516756"/>
            <a:chExt cx="21400220" cy="2473290"/>
          </a:xfrm>
        </p:grpSpPr>
        <p:grpSp>
          <p:nvGrpSpPr>
            <p:cNvPr id="13" name="组合 12"/>
            <p:cNvGrpSpPr/>
            <p:nvPr/>
          </p:nvGrpSpPr>
          <p:grpSpPr>
            <a:xfrm>
              <a:off x="12409053" y="5516756"/>
              <a:ext cx="4835197" cy="2473290"/>
              <a:chOff x="12550267" y="5565310"/>
              <a:chExt cx="4835197" cy="2473290"/>
            </a:xfrm>
          </p:grpSpPr>
          <p:sp>
            <p:nvSpPr>
              <p:cNvPr id="106" name="任意多边形: 形状 46"/>
              <p:cNvSpPr/>
              <p:nvPr/>
            </p:nvSpPr>
            <p:spPr bwMode="auto">
              <a:xfrm>
                <a:off x="14183895" y="5565310"/>
                <a:ext cx="3201569" cy="2473290"/>
              </a:xfrm>
              <a:custGeom>
                <a:avLst/>
                <a:gdLst>
                  <a:gd name="T0" fmla="*/ 707 w 1121"/>
                  <a:gd name="T1" fmla="*/ 866 h 866"/>
                  <a:gd name="T2" fmla="*/ 707 w 1121"/>
                  <a:gd name="T3" fmla="*/ 672 h 866"/>
                  <a:gd name="T4" fmla="*/ 0 w 1121"/>
                  <a:gd name="T5" fmla="*/ 672 h 866"/>
                  <a:gd name="T6" fmla="*/ 0 w 1121"/>
                  <a:gd name="T7" fmla="*/ 194 h 866"/>
                  <a:gd name="T8" fmla="*/ 707 w 1121"/>
                  <a:gd name="T9" fmla="*/ 194 h 866"/>
                  <a:gd name="T10" fmla="*/ 707 w 1121"/>
                  <a:gd name="T11" fmla="*/ 0 h 866"/>
                  <a:gd name="T12" fmla="*/ 1121 w 1121"/>
                  <a:gd name="T13" fmla="*/ 432 h 866"/>
                  <a:gd name="T14" fmla="*/ 707 w 1121"/>
                  <a:gd name="T15" fmla="*/ 866 h 866"/>
                  <a:gd name="T16" fmla="*/ 707 w 1121"/>
                  <a:gd name="T17" fmla="*/ 866 h 8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21" h="866">
                    <a:moveTo>
                      <a:pt x="707" y="866"/>
                    </a:moveTo>
                    <a:lnTo>
                      <a:pt x="707" y="672"/>
                    </a:lnTo>
                    <a:lnTo>
                      <a:pt x="0" y="672"/>
                    </a:lnTo>
                    <a:lnTo>
                      <a:pt x="0" y="194"/>
                    </a:lnTo>
                    <a:lnTo>
                      <a:pt x="707" y="194"/>
                    </a:lnTo>
                    <a:lnTo>
                      <a:pt x="707" y="0"/>
                    </a:lnTo>
                    <a:lnTo>
                      <a:pt x="1121" y="432"/>
                    </a:lnTo>
                    <a:lnTo>
                      <a:pt x="707" y="866"/>
                    </a:lnTo>
                    <a:lnTo>
                      <a:pt x="707" y="866"/>
                    </a:lnTo>
                    <a:close/>
                  </a:path>
                </a:pathLst>
              </a:custGeom>
              <a:solidFill>
                <a:srgbClr val="588DCB"/>
              </a:solidFill>
              <a:ln>
                <a:noFill/>
              </a:ln>
            </p:spPr>
            <p:txBody>
              <a:bodyPr anchor="ctr"/>
              <a:lstStyle/>
              <a:p>
                <a:pPr marL="0" marR="0" lvl="0" indent="0" defTabSz="1828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anose="020B0604020202020204" pitchFamily="34" charset="0"/>
                  <a:ea typeface="阿里巴巴普惠体 3.0 65 Medium" panose="00020600040101010101" pitchFamily="18" charset="-122"/>
                  <a:cs typeface="阿里巴巴普惠体 3.0 65 Medium" panose="00020600040101010101" pitchFamily="18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07" name="椭圆 106"/>
              <p:cNvSpPr/>
              <p:nvPr/>
            </p:nvSpPr>
            <p:spPr bwMode="auto">
              <a:xfrm>
                <a:off x="12550267" y="5599582"/>
                <a:ext cx="2401891" cy="2404746"/>
              </a:xfrm>
              <a:prstGeom prst="ellipse">
                <a:avLst/>
              </a:prstGeom>
              <a:solidFill>
                <a:srgbClr val="588DCB"/>
              </a:solidFill>
              <a:ln>
                <a:noFill/>
              </a:ln>
            </p:spPr>
            <p:txBody>
              <a:bodyPr anchor="ctr"/>
              <a:lstStyle/>
              <a:p>
                <a:pPr marL="0" marR="0" lvl="0" indent="0" defTabSz="1828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anose="020B0604020202020204" pitchFamily="34" charset="0"/>
                  <a:ea typeface="阿里巴巴普惠体 3.0 65 Medium" panose="00020600040101010101" pitchFamily="18" charset="-122"/>
                  <a:cs typeface="阿里巴巴普惠体 3.0 65 Medium" panose="00020600040101010101" pitchFamily="18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08" name="椭圆 107"/>
              <p:cNvSpPr/>
              <p:nvPr/>
            </p:nvSpPr>
            <p:spPr bwMode="auto">
              <a:xfrm>
                <a:off x="12853002" y="5902317"/>
                <a:ext cx="1793564" cy="1796419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="ctr"/>
              <a:lstStyle/>
              <a:p>
                <a:pPr marL="0" marR="0" lvl="0" indent="0" defTabSz="1828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anose="020B0604020202020204" pitchFamily="34" charset="0"/>
                  <a:ea typeface="阿里巴巴普惠体 3.0 65 Medium" panose="00020600040101010101" pitchFamily="18" charset="-122"/>
                  <a:cs typeface="阿里巴巴普惠体 3.0 65 Medium" panose="00020600040101010101" pitchFamily="18" charset="-122"/>
                  <a:sym typeface="Arial" panose="020B0604020202020204" pitchFamily="34" charset="0"/>
                </a:endParaRPr>
              </a:p>
            </p:txBody>
          </p:sp>
          <p:grpSp>
            <p:nvGrpSpPr>
              <p:cNvPr id="86" name="组合 85"/>
              <p:cNvGrpSpPr/>
              <p:nvPr/>
            </p:nvGrpSpPr>
            <p:grpSpPr>
              <a:xfrm rot="21036247">
                <a:off x="13078599" y="6471768"/>
                <a:ext cx="780344" cy="780342"/>
                <a:chOff x="7726363" y="1666875"/>
                <a:chExt cx="492125" cy="492125"/>
              </a:xfrm>
              <a:solidFill>
                <a:srgbClr val="588DCB"/>
              </a:solidFill>
            </p:grpSpPr>
            <p:sp>
              <p:nvSpPr>
                <p:cNvPr id="91" name="任意多边形: 形状 31"/>
                <p:cNvSpPr/>
                <p:nvPr/>
              </p:nvSpPr>
              <p:spPr bwMode="auto">
                <a:xfrm>
                  <a:off x="7726363" y="1666875"/>
                  <a:ext cx="492125" cy="492125"/>
                </a:xfrm>
                <a:custGeom>
                  <a:avLst/>
                  <a:gdLst>
                    <a:gd name="T0" fmla="*/ 109 w 128"/>
                    <a:gd name="T1" fmla="*/ 48 h 128"/>
                    <a:gd name="T2" fmla="*/ 114 w 128"/>
                    <a:gd name="T3" fmla="*/ 33 h 128"/>
                    <a:gd name="T4" fmla="*/ 105 w 128"/>
                    <a:gd name="T5" fmla="*/ 15 h 128"/>
                    <a:gd name="T6" fmla="*/ 95 w 128"/>
                    <a:gd name="T7" fmla="*/ 14 h 128"/>
                    <a:gd name="T8" fmla="*/ 80 w 128"/>
                    <a:gd name="T9" fmla="*/ 19 h 128"/>
                    <a:gd name="T10" fmla="*/ 69 w 128"/>
                    <a:gd name="T11" fmla="*/ 0 h 128"/>
                    <a:gd name="T12" fmla="*/ 51 w 128"/>
                    <a:gd name="T13" fmla="*/ 6 h 128"/>
                    <a:gd name="T14" fmla="*/ 43 w 128"/>
                    <a:gd name="T15" fmla="*/ 21 h 128"/>
                    <a:gd name="T16" fmla="*/ 28 w 128"/>
                    <a:gd name="T17" fmla="*/ 13 h 128"/>
                    <a:gd name="T18" fmla="*/ 15 w 128"/>
                    <a:gd name="T19" fmla="*/ 23 h 128"/>
                    <a:gd name="T20" fmla="*/ 21 w 128"/>
                    <a:gd name="T21" fmla="*/ 43 h 128"/>
                    <a:gd name="T22" fmla="*/ 6 w 128"/>
                    <a:gd name="T23" fmla="*/ 51 h 128"/>
                    <a:gd name="T24" fmla="*/ 0 w 128"/>
                    <a:gd name="T25" fmla="*/ 69 h 128"/>
                    <a:gd name="T26" fmla="*/ 19 w 128"/>
                    <a:gd name="T27" fmla="*/ 80 h 128"/>
                    <a:gd name="T28" fmla="*/ 14 w 128"/>
                    <a:gd name="T29" fmla="*/ 95 h 128"/>
                    <a:gd name="T30" fmla="*/ 23 w 128"/>
                    <a:gd name="T31" fmla="*/ 113 h 128"/>
                    <a:gd name="T32" fmla="*/ 33 w 128"/>
                    <a:gd name="T33" fmla="*/ 114 h 128"/>
                    <a:gd name="T34" fmla="*/ 48 w 128"/>
                    <a:gd name="T35" fmla="*/ 109 h 128"/>
                    <a:gd name="T36" fmla="*/ 59 w 128"/>
                    <a:gd name="T37" fmla="*/ 128 h 128"/>
                    <a:gd name="T38" fmla="*/ 77 w 128"/>
                    <a:gd name="T39" fmla="*/ 122 h 128"/>
                    <a:gd name="T40" fmla="*/ 85 w 128"/>
                    <a:gd name="T41" fmla="*/ 107 h 128"/>
                    <a:gd name="T42" fmla="*/ 100 w 128"/>
                    <a:gd name="T43" fmla="*/ 115 h 128"/>
                    <a:gd name="T44" fmla="*/ 113 w 128"/>
                    <a:gd name="T45" fmla="*/ 105 h 128"/>
                    <a:gd name="T46" fmla="*/ 107 w 128"/>
                    <a:gd name="T47" fmla="*/ 85 h 128"/>
                    <a:gd name="T48" fmla="*/ 122 w 128"/>
                    <a:gd name="T49" fmla="*/ 77 h 128"/>
                    <a:gd name="T50" fmla="*/ 128 w 128"/>
                    <a:gd name="T51" fmla="*/ 59 h 128"/>
                    <a:gd name="T52" fmla="*/ 108 w 128"/>
                    <a:gd name="T53" fmla="*/ 72 h 128"/>
                    <a:gd name="T54" fmla="*/ 100 w 128"/>
                    <a:gd name="T55" fmla="*/ 81 h 128"/>
                    <a:gd name="T56" fmla="*/ 107 w 128"/>
                    <a:gd name="T57" fmla="*/ 100 h 128"/>
                    <a:gd name="T58" fmla="*/ 89 w 128"/>
                    <a:gd name="T59" fmla="*/ 101 h 128"/>
                    <a:gd name="T60" fmla="*/ 81 w 128"/>
                    <a:gd name="T61" fmla="*/ 100 h 128"/>
                    <a:gd name="T62" fmla="*/ 72 w 128"/>
                    <a:gd name="T63" fmla="*/ 108 h 128"/>
                    <a:gd name="T64" fmla="*/ 59 w 128"/>
                    <a:gd name="T65" fmla="*/ 120 h 128"/>
                    <a:gd name="T66" fmla="*/ 51 w 128"/>
                    <a:gd name="T67" fmla="*/ 102 h 128"/>
                    <a:gd name="T68" fmla="*/ 43 w 128"/>
                    <a:gd name="T69" fmla="*/ 99 h 128"/>
                    <a:gd name="T70" fmla="*/ 28 w 128"/>
                    <a:gd name="T71" fmla="*/ 107 h 128"/>
                    <a:gd name="T72" fmla="*/ 27 w 128"/>
                    <a:gd name="T73" fmla="*/ 89 h 128"/>
                    <a:gd name="T74" fmla="*/ 26 w 128"/>
                    <a:gd name="T75" fmla="*/ 77 h 128"/>
                    <a:gd name="T76" fmla="*/ 8 w 128"/>
                    <a:gd name="T77" fmla="*/ 69 h 128"/>
                    <a:gd name="T78" fmla="*/ 20 w 128"/>
                    <a:gd name="T79" fmla="*/ 56 h 128"/>
                    <a:gd name="T80" fmla="*/ 28 w 128"/>
                    <a:gd name="T81" fmla="*/ 47 h 128"/>
                    <a:gd name="T82" fmla="*/ 21 w 128"/>
                    <a:gd name="T83" fmla="*/ 28 h 128"/>
                    <a:gd name="T84" fmla="*/ 39 w 128"/>
                    <a:gd name="T85" fmla="*/ 27 h 128"/>
                    <a:gd name="T86" fmla="*/ 47 w 128"/>
                    <a:gd name="T87" fmla="*/ 28 h 128"/>
                    <a:gd name="T88" fmla="*/ 56 w 128"/>
                    <a:gd name="T89" fmla="*/ 20 h 128"/>
                    <a:gd name="T90" fmla="*/ 69 w 128"/>
                    <a:gd name="T91" fmla="*/ 8 h 128"/>
                    <a:gd name="T92" fmla="*/ 77 w 128"/>
                    <a:gd name="T93" fmla="*/ 26 h 128"/>
                    <a:gd name="T94" fmla="*/ 85 w 128"/>
                    <a:gd name="T95" fmla="*/ 29 h 128"/>
                    <a:gd name="T96" fmla="*/ 100 w 128"/>
                    <a:gd name="T97" fmla="*/ 21 h 128"/>
                    <a:gd name="T98" fmla="*/ 101 w 128"/>
                    <a:gd name="T99" fmla="*/ 39 h 128"/>
                    <a:gd name="T100" fmla="*/ 102 w 128"/>
                    <a:gd name="T101" fmla="*/ 51 h 128"/>
                    <a:gd name="T102" fmla="*/ 120 w 128"/>
                    <a:gd name="T103" fmla="*/ 59 h 128"/>
                    <a:gd name="T104" fmla="*/ 108 w 128"/>
                    <a:gd name="T105" fmla="*/ 72 h 1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128" h="128">
                      <a:moveTo>
                        <a:pt x="122" y="51"/>
                      </a:moveTo>
                      <a:cubicBezTo>
                        <a:pt x="109" y="48"/>
                        <a:pt x="109" y="48"/>
                        <a:pt x="109" y="48"/>
                      </a:cubicBezTo>
                      <a:cubicBezTo>
                        <a:pt x="109" y="46"/>
                        <a:pt x="108" y="45"/>
                        <a:pt x="107" y="43"/>
                      </a:cubicBezTo>
                      <a:cubicBezTo>
                        <a:pt x="114" y="33"/>
                        <a:pt x="114" y="33"/>
                        <a:pt x="114" y="33"/>
                      </a:cubicBezTo>
                      <a:cubicBezTo>
                        <a:pt x="116" y="30"/>
                        <a:pt x="116" y="25"/>
                        <a:pt x="113" y="23"/>
                      </a:cubicBezTo>
                      <a:cubicBezTo>
                        <a:pt x="105" y="15"/>
                        <a:pt x="105" y="15"/>
                        <a:pt x="105" y="15"/>
                      </a:cubicBezTo>
                      <a:cubicBezTo>
                        <a:pt x="104" y="13"/>
                        <a:pt x="102" y="13"/>
                        <a:pt x="100" y="13"/>
                      </a:cubicBezTo>
                      <a:cubicBezTo>
                        <a:pt x="98" y="13"/>
                        <a:pt x="97" y="13"/>
                        <a:pt x="95" y="14"/>
                      </a:cubicBezTo>
                      <a:cubicBezTo>
                        <a:pt x="85" y="21"/>
                        <a:pt x="85" y="21"/>
                        <a:pt x="85" y="21"/>
                      </a:cubicBezTo>
                      <a:cubicBezTo>
                        <a:pt x="83" y="20"/>
                        <a:pt x="82" y="19"/>
                        <a:pt x="80" y="19"/>
                      </a:cubicBezTo>
                      <a:cubicBezTo>
                        <a:pt x="77" y="6"/>
                        <a:pt x="77" y="6"/>
                        <a:pt x="77" y="6"/>
                      </a:cubicBezTo>
                      <a:cubicBezTo>
                        <a:pt x="77" y="3"/>
                        <a:pt x="73" y="0"/>
                        <a:pt x="69" y="0"/>
                      </a:cubicBezTo>
                      <a:cubicBezTo>
                        <a:pt x="59" y="0"/>
                        <a:pt x="59" y="0"/>
                        <a:pt x="59" y="0"/>
                      </a:cubicBezTo>
                      <a:cubicBezTo>
                        <a:pt x="55" y="0"/>
                        <a:pt x="51" y="3"/>
                        <a:pt x="51" y="6"/>
                      </a:cubicBezTo>
                      <a:cubicBezTo>
                        <a:pt x="48" y="19"/>
                        <a:pt x="48" y="19"/>
                        <a:pt x="48" y="19"/>
                      </a:cubicBezTo>
                      <a:cubicBezTo>
                        <a:pt x="46" y="19"/>
                        <a:pt x="45" y="20"/>
                        <a:pt x="43" y="21"/>
                      </a:cubicBezTo>
                      <a:cubicBezTo>
                        <a:pt x="33" y="14"/>
                        <a:pt x="33" y="14"/>
                        <a:pt x="33" y="14"/>
                      </a:cubicBezTo>
                      <a:cubicBezTo>
                        <a:pt x="31" y="13"/>
                        <a:pt x="30" y="13"/>
                        <a:pt x="28" y="13"/>
                      </a:cubicBezTo>
                      <a:cubicBezTo>
                        <a:pt x="26" y="13"/>
                        <a:pt x="24" y="13"/>
                        <a:pt x="23" y="15"/>
                      </a:cubicBezTo>
                      <a:cubicBezTo>
                        <a:pt x="15" y="23"/>
                        <a:pt x="15" y="23"/>
                        <a:pt x="15" y="23"/>
                      </a:cubicBezTo>
                      <a:cubicBezTo>
                        <a:pt x="12" y="25"/>
                        <a:pt x="12" y="30"/>
                        <a:pt x="14" y="33"/>
                      </a:cubicBezTo>
                      <a:cubicBezTo>
                        <a:pt x="21" y="43"/>
                        <a:pt x="21" y="43"/>
                        <a:pt x="21" y="43"/>
                      </a:cubicBezTo>
                      <a:cubicBezTo>
                        <a:pt x="20" y="45"/>
                        <a:pt x="19" y="46"/>
                        <a:pt x="19" y="48"/>
                      </a:cubicBezTo>
                      <a:cubicBezTo>
                        <a:pt x="6" y="51"/>
                        <a:pt x="6" y="51"/>
                        <a:pt x="6" y="51"/>
                      </a:cubicBezTo>
                      <a:cubicBezTo>
                        <a:pt x="3" y="51"/>
                        <a:pt x="0" y="55"/>
                        <a:pt x="0" y="59"/>
                      </a:cubicBezTo>
                      <a:cubicBezTo>
                        <a:pt x="0" y="69"/>
                        <a:pt x="0" y="69"/>
                        <a:pt x="0" y="69"/>
                      </a:cubicBezTo>
                      <a:cubicBezTo>
                        <a:pt x="0" y="73"/>
                        <a:pt x="3" y="77"/>
                        <a:pt x="6" y="77"/>
                      </a:cubicBezTo>
                      <a:cubicBezTo>
                        <a:pt x="19" y="80"/>
                        <a:pt x="19" y="80"/>
                        <a:pt x="19" y="80"/>
                      </a:cubicBezTo>
                      <a:cubicBezTo>
                        <a:pt x="19" y="82"/>
                        <a:pt x="20" y="83"/>
                        <a:pt x="21" y="85"/>
                      </a:cubicBezTo>
                      <a:cubicBezTo>
                        <a:pt x="14" y="95"/>
                        <a:pt x="14" y="95"/>
                        <a:pt x="14" y="95"/>
                      </a:cubicBezTo>
                      <a:cubicBezTo>
                        <a:pt x="12" y="98"/>
                        <a:pt x="12" y="103"/>
                        <a:pt x="15" y="105"/>
                      </a:cubicBezTo>
                      <a:cubicBezTo>
                        <a:pt x="23" y="113"/>
                        <a:pt x="23" y="113"/>
                        <a:pt x="23" y="113"/>
                      </a:cubicBezTo>
                      <a:cubicBezTo>
                        <a:pt x="24" y="115"/>
                        <a:pt x="26" y="115"/>
                        <a:pt x="28" y="115"/>
                      </a:cubicBezTo>
                      <a:cubicBezTo>
                        <a:pt x="30" y="115"/>
                        <a:pt x="31" y="115"/>
                        <a:pt x="33" y="114"/>
                      </a:cubicBezTo>
                      <a:cubicBezTo>
                        <a:pt x="43" y="107"/>
                        <a:pt x="43" y="107"/>
                        <a:pt x="43" y="107"/>
                      </a:cubicBezTo>
                      <a:cubicBezTo>
                        <a:pt x="45" y="108"/>
                        <a:pt x="46" y="109"/>
                        <a:pt x="48" y="109"/>
                      </a:cubicBezTo>
                      <a:cubicBezTo>
                        <a:pt x="51" y="122"/>
                        <a:pt x="51" y="122"/>
                        <a:pt x="51" y="122"/>
                      </a:cubicBezTo>
                      <a:cubicBezTo>
                        <a:pt x="51" y="125"/>
                        <a:pt x="55" y="128"/>
                        <a:pt x="59" y="128"/>
                      </a:cubicBezTo>
                      <a:cubicBezTo>
                        <a:pt x="69" y="128"/>
                        <a:pt x="69" y="128"/>
                        <a:pt x="69" y="128"/>
                      </a:cubicBezTo>
                      <a:cubicBezTo>
                        <a:pt x="73" y="128"/>
                        <a:pt x="77" y="125"/>
                        <a:pt x="77" y="122"/>
                      </a:cubicBezTo>
                      <a:cubicBezTo>
                        <a:pt x="80" y="109"/>
                        <a:pt x="80" y="109"/>
                        <a:pt x="80" y="109"/>
                      </a:cubicBezTo>
                      <a:cubicBezTo>
                        <a:pt x="82" y="109"/>
                        <a:pt x="83" y="108"/>
                        <a:pt x="85" y="107"/>
                      </a:cubicBezTo>
                      <a:cubicBezTo>
                        <a:pt x="95" y="114"/>
                        <a:pt x="95" y="114"/>
                        <a:pt x="95" y="114"/>
                      </a:cubicBezTo>
                      <a:cubicBezTo>
                        <a:pt x="97" y="115"/>
                        <a:pt x="98" y="115"/>
                        <a:pt x="100" y="115"/>
                      </a:cubicBezTo>
                      <a:cubicBezTo>
                        <a:pt x="102" y="115"/>
                        <a:pt x="104" y="115"/>
                        <a:pt x="105" y="113"/>
                      </a:cubicBezTo>
                      <a:cubicBezTo>
                        <a:pt x="113" y="105"/>
                        <a:pt x="113" y="105"/>
                        <a:pt x="113" y="105"/>
                      </a:cubicBezTo>
                      <a:cubicBezTo>
                        <a:pt x="116" y="103"/>
                        <a:pt x="116" y="98"/>
                        <a:pt x="114" y="95"/>
                      </a:cubicBezTo>
                      <a:cubicBezTo>
                        <a:pt x="107" y="85"/>
                        <a:pt x="107" y="85"/>
                        <a:pt x="107" y="85"/>
                      </a:cubicBezTo>
                      <a:cubicBezTo>
                        <a:pt x="108" y="83"/>
                        <a:pt x="109" y="82"/>
                        <a:pt x="109" y="80"/>
                      </a:cubicBezTo>
                      <a:cubicBezTo>
                        <a:pt x="122" y="77"/>
                        <a:pt x="122" y="77"/>
                        <a:pt x="122" y="77"/>
                      </a:cubicBezTo>
                      <a:cubicBezTo>
                        <a:pt x="125" y="77"/>
                        <a:pt x="128" y="73"/>
                        <a:pt x="128" y="69"/>
                      </a:cubicBezTo>
                      <a:cubicBezTo>
                        <a:pt x="128" y="59"/>
                        <a:pt x="128" y="59"/>
                        <a:pt x="128" y="59"/>
                      </a:cubicBezTo>
                      <a:cubicBezTo>
                        <a:pt x="128" y="55"/>
                        <a:pt x="125" y="51"/>
                        <a:pt x="122" y="51"/>
                      </a:cubicBezTo>
                      <a:close/>
                      <a:moveTo>
                        <a:pt x="108" y="72"/>
                      </a:moveTo>
                      <a:cubicBezTo>
                        <a:pt x="105" y="72"/>
                        <a:pt x="103" y="74"/>
                        <a:pt x="102" y="77"/>
                      </a:cubicBezTo>
                      <a:cubicBezTo>
                        <a:pt x="101" y="79"/>
                        <a:pt x="101" y="80"/>
                        <a:pt x="100" y="81"/>
                      </a:cubicBezTo>
                      <a:cubicBezTo>
                        <a:pt x="99" y="84"/>
                        <a:pt x="99" y="87"/>
                        <a:pt x="101" y="89"/>
                      </a:cubicBezTo>
                      <a:cubicBezTo>
                        <a:pt x="107" y="100"/>
                        <a:pt x="107" y="100"/>
                        <a:pt x="107" y="100"/>
                      </a:cubicBezTo>
                      <a:cubicBezTo>
                        <a:pt x="100" y="107"/>
                        <a:pt x="100" y="107"/>
                        <a:pt x="100" y="107"/>
                      </a:cubicBezTo>
                      <a:cubicBezTo>
                        <a:pt x="89" y="101"/>
                        <a:pt x="89" y="101"/>
                        <a:pt x="89" y="101"/>
                      </a:cubicBezTo>
                      <a:cubicBezTo>
                        <a:pt x="88" y="100"/>
                        <a:pt x="86" y="99"/>
                        <a:pt x="85" y="99"/>
                      </a:cubicBezTo>
                      <a:cubicBezTo>
                        <a:pt x="84" y="99"/>
                        <a:pt x="83" y="99"/>
                        <a:pt x="81" y="100"/>
                      </a:cubicBezTo>
                      <a:cubicBezTo>
                        <a:pt x="80" y="101"/>
                        <a:pt x="79" y="101"/>
                        <a:pt x="77" y="102"/>
                      </a:cubicBezTo>
                      <a:cubicBezTo>
                        <a:pt x="74" y="103"/>
                        <a:pt x="72" y="105"/>
                        <a:pt x="72" y="108"/>
                      </a:cubicBezTo>
                      <a:cubicBezTo>
                        <a:pt x="69" y="120"/>
                        <a:pt x="69" y="120"/>
                        <a:pt x="69" y="120"/>
                      </a:cubicBezTo>
                      <a:cubicBezTo>
                        <a:pt x="59" y="120"/>
                        <a:pt x="59" y="120"/>
                        <a:pt x="59" y="120"/>
                      </a:cubicBezTo>
                      <a:cubicBezTo>
                        <a:pt x="56" y="108"/>
                        <a:pt x="56" y="108"/>
                        <a:pt x="56" y="108"/>
                      </a:cubicBezTo>
                      <a:cubicBezTo>
                        <a:pt x="56" y="105"/>
                        <a:pt x="54" y="103"/>
                        <a:pt x="51" y="102"/>
                      </a:cubicBezTo>
                      <a:cubicBezTo>
                        <a:pt x="49" y="101"/>
                        <a:pt x="48" y="101"/>
                        <a:pt x="47" y="100"/>
                      </a:cubicBezTo>
                      <a:cubicBezTo>
                        <a:pt x="45" y="99"/>
                        <a:pt x="44" y="99"/>
                        <a:pt x="43" y="99"/>
                      </a:cubicBezTo>
                      <a:cubicBezTo>
                        <a:pt x="42" y="99"/>
                        <a:pt x="40" y="100"/>
                        <a:pt x="39" y="101"/>
                      </a:cubicBezTo>
                      <a:cubicBezTo>
                        <a:pt x="28" y="107"/>
                        <a:pt x="28" y="107"/>
                        <a:pt x="28" y="107"/>
                      </a:cubicBezTo>
                      <a:cubicBezTo>
                        <a:pt x="21" y="100"/>
                        <a:pt x="21" y="100"/>
                        <a:pt x="21" y="100"/>
                      </a:cubicBezTo>
                      <a:cubicBezTo>
                        <a:pt x="27" y="89"/>
                        <a:pt x="27" y="89"/>
                        <a:pt x="27" y="89"/>
                      </a:cubicBezTo>
                      <a:cubicBezTo>
                        <a:pt x="29" y="87"/>
                        <a:pt x="29" y="84"/>
                        <a:pt x="28" y="81"/>
                      </a:cubicBezTo>
                      <a:cubicBezTo>
                        <a:pt x="27" y="80"/>
                        <a:pt x="27" y="79"/>
                        <a:pt x="26" y="77"/>
                      </a:cubicBezTo>
                      <a:cubicBezTo>
                        <a:pt x="25" y="74"/>
                        <a:pt x="23" y="72"/>
                        <a:pt x="20" y="72"/>
                      </a:cubicBezTo>
                      <a:cubicBezTo>
                        <a:pt x="8" y="69"/>
                        <a:pt x="8" y="69"/>
                        <a:pt x="8" y="69"/>
                      </a:cubicBezTo>
                      <a:cubicBezTo>
                        <a:pt x="8" y="59"/>
                        <a:pt x="8" y="59"/>
                        <a:pt x="8" y="59"/>
                      </a:cubicBezTo>
                      <a:cubicBezTo>
                        <a:pt x="20" y="56"/>
                        <a:pt x="20" y="56"/>
                        <a:pt x="20" y="56"/>
                      </a:cubicBezTo>
                      <a:cubicBezTo>
                        <a:pt x="23" y="56"/>
                        <a:pt x="25" y="54"/>
                        <a:pt x="26" y="51"/>
                      </a:cubicBezTo>
                      <a:cubicBezTo>
                        <a:pt x="27" y="49"/>
                        <a:pt x="27" y="48"/>
                        <a:pt x="28" y="47"/>
                      </a:cubicBezTo>
                      <a:cubicBezTo>
                        <a:pt x="29" y="44"/>
                        <a:pt x="29" y="41"/>
                        <a:pt x="27" y="39"/>
                      </a:cubicBezTo>
                      <a:cubicBezTo>
                        <a:pt x="21" y="28"/>
                        <a:pt x="21" y="28"/>
                        <a:pt x="21" y="28"/>
                      </a:cubicBezTo>
                      <a:cubicBezTo>
                        <a:pt x="28" y="21"/>
                        <a:pt x="28" y="21"/>
                        <a:pt x="28" y="21"/>
                      </a:cubicBezTo>
                      <a:cubicBezTo>
                        <a:pt x="39" y="27"/>
                        <a:pt x="39" y="27"/>
                        <a:pt x="39" y="27"/>
                      </a:cubicBezTo>
                      <a:cubicBezTo>
                        <a:pt x="40" y="28"/>
                        <a:pt x="42" y="29"/>
                        <a:pt x="43" y="29"/>
                      </a:cubicBezTo>
                      <a:cubicBezTo>
                        <a:pt x="44" y="29"/>
                        <a:pt x="45" y="29"/>
                        <a:pt x="47" y="28"/>
                      </a:cubicBezTo>
                      <a:cubicBezTo>
                        <a:pt x="48" y="27"/>
                        <a:pt x="49" y="27"/>
                        <a:pt x="51" y="26"/>
                      </a:cubicBezTo>
                      <a:cubicBezTo>
                        <a:pt x="54" y="25"/>
                        <a:pt x="56" y="23"/>
                        <a:pt x="56" y="20"/>
                      </a:cubicBezTo>
                      <a:cubicBezTo>
                        <a:pt x="59" y="8"/>
                        <a:pt x="59" y="8"/>
                        <a:pt x="59" y="8"/>
                      </a:cubicBezTo>
                      <a:cubicBezTo>
                        <a:pt x="69" y="8"/>
                        <a:pt x="69" y="8"/>
                        <a:pt x="69" y="8"/>
                      </a:cubicBezTo>
                      <a:cubicBezTo>
                        <a:pt x="72" y="20"/>
                        <a:pt x="72" y="20"/>
                        <a:pt x="72" y="20"/>
                      </a:cubicBezTo>
                      <a:cubicBezTo>
                        <a:pt x="72" y="23"/>
                        <a:pt x="74" y="25"/>
                        <a:pt x="77" y="26"/>
                      </a:cubicBezTo>
                      <a:cubicBezTo>
                        <a:pt x="79" y="27"/>
                        <a:pt x="80" y="27"/>
                        <a:pt x="81" y="28"/>
                      </a:cubicBezTo>
                      <a:cubicBezTo>
                        <a:pt x="83" y="29"/>
                        <a:pt x="84" y="29"/>
                        <a:pt x="85" y="29"/>
                      </a:cubicBezTo>
                      <a:cubicBezTo>
                        <a:pt x="86" y="29"/>
                        <a:pt x="88" y="28"/>
                        <a:pt x="89" y="27"/>
                      </a:cubicBezTo>
                      <a:cubicBezTo>
                        <a:pt x="100" y="21"/>
                        <a:pt x="100" y="21"/>
                        <a:pt x="100" y="21"/>
                      </a:cubicBezTo>
                      <a:cubicBezTo>
                        <a:pt x="107" y="28"/>
                        <a:pt x="107" y="28"/>
                        <a:pt x="107" y="28"/>
                      </a:cubicBezTo>
                      <a:cubicBezTo>
                        <a:pt x="101" y="39"/>
                        <a:pt x="101" y="39"/>
                        <a:pt x="101" y="39"/>
                      </a:cubicBezTo>
                      <a:cubicBezTo>
                        <a:pt x="99" y="41"/>
                        <a:pt x="99" y="44"/>
                        <a:pt x="100" y="47"/>
                      </a:cubicBezTo>
                      <a:cubicBezTo>
                        <a:pt x="101" y="48"/>
                        <a:pt x="101" y="49"/>
                        <a:pt x="102" y="51"/>
                      </a:cubicBezTo>
                      <a:cubicBezTo>
                        <a:pt x="103" y="54"/>
                        <a:pt x="105" y="56"/>
                        <a:pt x="108" y="56"/>
                      </a:cubicBezTo>
                      <a:cubicBezTo>
                        <a:pt x="120" y="59"/>
                        <a:pt x="120" y="59"/>
                        <a:pt x="120" y="59"/>
                      </a:cubicBezTo>
                      <a:cubicBezTo>
                        <a:pt x="120" y="69"/>
                        <a:pt x="120" y="69"/>
                        <a:pt x="120" y="69"/>
                      </a:cubicBezTo>
                      <a:lnTo>
                        <a:pt x="108" y="7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defTabSz="18288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阿里巴巴普惠体 3.0 65 Medium" panose="00020600040101010101" pitchFamily="18" charset="-122"/>
                    <a:cs typeface="阿里巴巴普惠体 3.0 65 Medium" panose="00020600040101010101" pitchFamily="18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92" name="任意多边形: 形状 32"/>
                <p:cNvSpPr/>
                <p:nvPr/>
              </p:nvSpPr>
              <p:spPr bwMode="auto">
                <a:xfrm>
                  <a:off x="7866063" y="1806575"/>
                  <a:ext cx="214313" cy="214313"/>
                </a:xfrm>
                <a:custGeom>
                  <a:avLst/>
                  <a:gdLst>
                    <a:gd name="T0" fmla="*/ 28 w 56"/>
                    <a:gd name="T1" fmla="*/ 0 h 56"/>
                    <a:gd name="T2" fmla="*/ 0 w 56"/>
                    <a:gd name="T3" fmla="*/ 28 h 56"/>
                    <a:gd name="T4" fmla="*/ 28 w 56"/>
                    <a:gd name="T5" fmla="*/ 56 h 56"/>
                    <a:gd name="T6" fmla="*/ 56 w 56"/>
                    <a:gd name="T7" fmla="*/ 28 h 56"/>
                    <a:gd name="T8" fmla="*/ 28 w 56"/>
                    <a:gd name="T9" fmla="*/ 0 h 56"/>
                    <a:gd name="T10" fmla="*/ 28 w 56"/>
                    <a:gd name="T11" fmla="*/ 53 h 56"/>
                    <a:gd name="T12" fmla="*/ 4 w 56"/>
                    <a:gd name="T13" fmla="*/ 28 h 56"/>
                    <a:gd name="T14" fmla="*/ 28 w 56"/>
                    <a:gd name="T15" fmla="*/ 4 h 56"/>
                    <a:gd name="T16" fmla="*/ 53 w 56"/>
                    <a:gd name="T17" fmla="*/ 28 h 56"/>
                    <a:gd name="T18" fmla="*/ 28 w 56"/>
                    <a:gd name="T19" fmla="*/ 53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56" h="56">
                      <a:moveTo>
                        <a:pt x="28" y="0"/>
                      </a:moveTo>
                      <a:cubicBezTo>
                        <a:pt x="13" y="0"/>
                        <a:pt x="0" y="13"/>
                        <a:pt x="0" y="28"/>
                      </a:cubicBezTo>
                      <a:cubicBezTo>
                        <a:pt x="0" y="43"/>
                        <a:pt x="13" y="56"/>
                        <a:pt x="28" y="56"/>
                      </a:cubicBezTo>
                      <a:cubicBezTo>
                        <a:pt x="43" y="56"/>
                        <a:pt x="56" y="43"/>
                        <a:pt x="56" y="28"/>
                      </a:cubicBezTo>
                      <a:cubicBezTo>
                        <a:pt x="56" y="13"/>
                        <a:pt x="43" y="0"/>
                        <a:pt x="28" y="0"/>
                      </a:cubicBezTo>
                      <a:close/>
                      <a:moveTo>
                        <a:pt x="28" y="53"/>
                      </a:moveTo>
                      <a:cubicBezTo>
                        <a:pt x="14" y="53"/>
                        <a:pt x="4" y="42"/>
                        <a:pt x="4" y="28"/>
                      </a:cubicBezTo>
                      <a:cubicBezTo>
                        <a:pt x="4" y="14"/>
                        <a:pt x="14" y="4"/>
                        <a:pt x="28" y="4"/>
                      </a:cubicBezTo>
                      <a:cubicBezTo>
                        <a:pt x="42" y="4"/>
                        <a:pt x="53" y="14"/>
                        <a:pt x="53" y="28"/>
                      </a:cubicBezTo>
                      <a:cubicBezTo>
                        <a:pt x="53" y="42"/>
                        <a:pt x="42" y="53"/>
                        <a:pt x="28" y="5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defTabSz="18288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阿里巴巴普惠体 3.0 65 Medium" panose="00020600040101010101" pitchFamily="18" charset="-122"/>
                    <a:cs typeface="阿里巴巴普惠体 3.0 65 Medium" panose="00020600040101010101" pitchFamily="18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93" name="任意多边形: 形状 33"/>
                <p:cNvSpPr/>
                <p:nvPr/>
              </p:nvSpPr>
              <p:spPr bwMode="auto">
                <a:xfrm>
                  <a:off x="7912101" y="1852613"/>
                  <a:ext cx="122238" cy="122238"/>
                </a:xfrm>
                <a:custGeom>
                  <a:avLst/>
                  <a:gdLst>
                    <a:gd name="T0" fmla="*/ 16 w 32"/>
                    <a:gd name="T1" fmla="*/ 0 h 32"/>
                    <a:gd name="T2" fmla="*/ 0 w 32"/>
                    <a:gd name="T3" fmla="*/ 16 h 32"/>
                    <a:gd name="T4" fmla="*/ 16 w 32"/>
                    <a:gd name="T5" fmla="*/ 32 h 32"/>
                    <a:gd name="T6" fmla="*/ 32 w 32"/>
                    <a:gd name="T7" fmla="*/ 16 h 32"/>
                    <a:gd name="T8" fmla="*/ 16 w 32"/>
                    <a:gd name="T9" fmla="*/ 0 h 32"/>
                    <a:gd name="T10" fmla="*/ 16 w 32"/>
                    <a:gd name="T11" fmla="*/ 28 h 32"/>
                    <a:gd name="T12" fmla="*/ 4 w 32"/>
                    <a:gd name="T13" fmla="*/ 16 h 32"/>
                    <a:gd name="T14" fmla="*/ 16 w 32"/>
                    <a:gd name="T15" fmla="*/ 4 h 32"/>
                    <a:gd name="T16" fmla="*/ 28 w 32"/>
                    <a:gd name="T17" fmla="*/ 16 h 32"/>
                    <a:gd name="T18" fmla="*/ 16 w 32"/>
                    <a:gd name="T19" fmla="*/ 28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2" h="32">
                      <a:moveTo>
                        <a:pt x="16" y="0"/>
                      </a:moveTo>
                      <a:cubicBezTo>
                        <a:pt x="7" y="0"/>
                        <a:pt x="0" y="7"/>
                        <a:pt x="0" y="16"/>
                      </a:cubicBezTo>
                      <a:cubicBezTo>
                        <a:pt x="0" y="25"/>
                        <a:pt x="7" y="32"/>
                        <a:pt x="16" y="32"/>
                      </a:cubicBezTo>
                      <a:cubicBezTo>
                        <a:pt x="25" y="32"/>
                        <a:pt x="32" y="25"/>
                        <a:pt x="32" y="16"/>
                      </a:cubicBezTo>
                      <a:cubicBezTo>
                        <a:pt x="32" y="7"/>
                        <a:pt x="25" y="0"/>
                        <a:pt x="16" y="0"/>
                      </a:cubicBezTo>
                      <a:close/>
                      <a:moveTo>
                        <a:pt x="16" y="28"/>
                      </a:moveTo>
                      <a:cubicBezTo>
                        <a:pt x="9" y="28"/>
                        <a:pt x="4" y="23"/>
                        <a:pt x="4" y="16"/>
                      </a:cubicBezTo>
                      <a:cubicBezTo>
                        <a:pt x="4" y="9"/>
                        <a:pt x="9" y="4"/>
                        <a:pt x="16" y="4"/>
                      </a:cubicBezTo>
                      <a:cubicBezTo>
                        <a:pt x="23" y="4"/>
                        <a:pt x="28" y="9"/>
                        <a:pt x="28" y="16"/>
                      </a:cubicBezTo>
                      <a:cubicBezTo>
                        <a:pt x="28" y="23"/>
                        <a:pt x="23" y="28"/>
                        <a:pt x="16" y="2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defTabSz="18288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阿里巴巴普惠体 3.0 65 Medium" panose="00020600040101010101" pitchFamily="18" charset="-122"/>
                    <a:cs typeface="阿里巴巴普惠体 3.0 65 Medium" panose="00020600040101010101" pitchFamily="18" charset="-122"/>
                    <a:sym typeface="Arial" panose="020B0604020202020204" pitchFamily="34" charset="0"/>
                  </a:endParaRPr>
                </a:p>
              </p:txBody>
            </p:sp>
          </p:grpSp>
          <p:grpSp>
            <p:nvGrpSpPr>
              <p:cNvPr id="87" name="组合 86"/>
              <p:cNvGrpSpPr/>
              <p:nvPr/>
            </p:nvGrpSpPr>
            <p:grpSpPr>
              <a:xfrm rot="21036247">
                <a:off x="13779591" y="6262808"/>
                <a:ext cx="653591" cy="653590"/>
                <a:chOff x="7726363" y="1666875"/>
                <a:chExt cx="492125" cy="492125"/>
              </a:xfrm>
              <a:solidFill>
                <a:srgbClr val="588DCB"/>
              </a:solidFill>
            </p:grpSpPr>
            <p:sp>
              <p:nvSpPr>
                <p:cNvPr id="88" name="任意多边形: 形状 28"/>
                <p:cNvSpPr/>
                <p:nvPr/>
              </p:nvSpPr>
              <p:spPr bwMode="auto">
                <a:xfrm>
                  <a:off x="7726363" y="1666875"/>
                  <a:ext cx="492125" cy="492125"/>
                </a:xfrm>
                <a:custGeom>
                  <a:avLst/>
                  <a:gdLst>
                    <a:gd name="T0" fmla="*/ 109 w 128"/>
                    <a:gd name="T1" fmla="*/ 48 h 128"/>
                    <a:gd name="T2" fmla="*/ 114 w 128"/>
                    <a:gd name="T3" fmla="*/ 33 h 128"/>
                    <a:gd name="T4" fmla="*/ 105 w 128"/>
                    <a:gd name="T5" fmla="*/ 15 h 128"/>
                    <a:gd name="T6" fmla="*/ 95 w 128"/>
                    <a:gd name="T7" fmla="*/ 14 h 128"/>
                    <a:gd name="T8" fmla="*/ 80 w 128"/>
                    <a:gd name="T9" fmla="*/ 19 h 128"/>
                    <a:gd name="T10" fmla="*/ 69 w 128"/>
                    <a:gd name="T11" fmla="*/ 0 h 128"/>
                    <a:gd name="T12" fmla="*/ 51 w 128"/>
                    <a:gd name="T13" fmla="*/ 6 h 128"/>
                    <a:gd name="T14" fmla="*/ 43 w 128"/>
                    <a:gd name="T15" fmla="*/ 21 h 128"/>
                    <a:gd name="T16" fmla="*/ 28 w 128"/>
                    <a:gd name="T17" fmla="*/ 13 h 128"/>
                    <a:gd name="T18" fmla="*/ 15 w 128"/>
                    <a:gd name="T19" fmla="*/ 23 h 128"/>
                    <a:gd name="T20" fmla="*/ 21 w 128"/>
                    <a:gd name="T21" fmla="*/ 43 h 128"/>
                    <a:gd name="T22" fmla="*/ 6 w 128"/>
                    <a:gd name="T23" fmla="*/ 51 h 128"/>
                    <a:gd name="T24" fmla="*/ 0 w 128"/>
                    <a:gd name="T25" fmla="*/ 69 h 128"/>
                    <a:gd name="T26" fmla="*/ 19 w 128"/>
                    <a:gd name="T27" fmla="*/ 80 h 128"/>
                    <a:gd name="T28" fmla="*/ 14 w 128"/>
                    <a:gd name="T29" fmla="*/ 95 h 128"/>
                    <a:gd name="T30" fmla="*/ 23 w 128"/>
                    <a:gd name="T31" fmla="*/ 113 h 128"/>
                    <a:gd name="T32" fmla="*/ 33 w 128"/>
                    <a:gd name="T33" fmla="*/ 114 h 128"/>
                    <a:gd name="T34" fmla="*/ 48 w 128"/>
                    <a:gd name="T35" fmla="*/ 109 h 128"/>
                    <a:gd name="T36" fmla="*/ 59 w 128"/>
                    <a:gd name="T37" fmla="*/ 128 h 128"/>
                    <a:gd name="T38" fmla="*/ 77 w 128"/>
                    <a:gd name="T39" fmla="*/ 122 h 128"/>
                    <a:gd name="T40" fmla="*/ 85 w 128"/>
                    <a:gd name="T41" fmla="*/ 107 h 128"/>
                    <a:gd name="T42" fmla="*/ 100 w 128"/>
                    <a:gd name="T43" fmla="*/ 115 h 128"/>
                    <a:gd name="T44" fmla="*/ 113 w 128"/>
                    <a:gd name="T45" fmla="*/ 105 h 128"/>
                    <a:gd name="T46" fmla="*/ 107 w 128"/>
                    <a:gd name="T47" fmla="*/ 85 h 128"/>
                    <a:gd name="T48" fmla="*/ 122 w 128"/>
                    <a:gd name="T49" fmla="*/ 77 h 128"/>
                    <a:gd name="T50" fmla="*/ 128 w 128"/>
                    <a:gd name="T51" fmla="*/ 59 h 128"/>
                    <a:gd name="T52" fmla="*/ 108 w 128"/>
                    <a:gd name="T53" fmla="*/ 72 h 128"/>
                    <a:gd name="T54" fmla="*/ 100 w 128"/>
                    <a:gd name="T55" fmla="*/ 81 h 128"/>
                    <a:gd name="T56" fmla="*/ 107 w 128"/>
                    <a:gd name="T57" fmla="*/ 100 h 128"/>
                    <a:gd name="T58" fmla="*/ 89 w 128"/>
                    <a:gd name="T59" fmla="*/ 101 h 128"/>
                    <a:gd name="T60" fmla="*/ 81 w 128"/>
                    <a:gd name="T61" fmla="*/ 100 h 128"/>
                    <a:gd name="T62" fmla="*/ 72 w 128"/>
                    <a:gd name="T63" fmla="*/ 108 h 128"/>
                    <a:gd name="T64" fmla="*/ 59 w 128"/>
                    <a:gd name="T65" fmla="*/ 120 h 128"/>
                    <a:gd name="T66" fmla="*/ 51 w 128"/>
                    <a:gd name="T67" fmla="*/ 102 h 128"/>
                    <a:gd name="T68" fmla="*/ 43 w 128"/>
                    <a:gd name="T69" fmla="*/ 99 h 128"/>
                    <a:gd name="T70" fmla="*/ 28 w 128"/>
                    <a:gd name="T71" fmla="*/ 107 h 128"/>
                    <a:gd name="T72" fmla="*/ 27 w 128"/>
                    <a:gd name="T73" fmla="*/ 89 h 128"/>
                    <a:gd name="T74" fmla="*/ 26 w 128"/>
                    <a:gd name="T75" fmla="*/ 77 h 128"/>
                    <a:gd name="T76" fmla="*/ 8 w 128"/>
                    <a:gd name="T77" fmla="*/ 69 h 128"/>
                    <a:gd name="T78" fmla="*/ 20 w 128"/>
                    <a:gd name="T79" fmla="*/ 56 h 128"/>
                    <a:gd name="T80" fmla="*/ 28 w 128"/>
                    <a:gd name="T81" fmla="*/ 47 h 128"/>
                    <a:gd name="T82" fmla="*/ 21 w 128"/>
                    <a:gd name="T83" fmla="*/ 28 h 128"/>
                    <a:gd name="T84" fmla="*/ 39 w 128"/>
                    <a:gd name="T85" fmla="*/ 27 h 128"/>
                    <a:gd name="T86" fmla="*/ 47 w 128"/>
                    <a:gd name="T87" fmla="*/ 28 h 128"/>
                    <a:gd name="T88" fmla="*/ 56 w 128"/>
                    <a:gd name="T89" fmla="*/ 20 h 128"/>
                    <a:gd name="T90" fmla="*/ 69 w 128"/>
                    <a:gd name="T91" fmla="*/ 8 h 128"/>
                    <a:gd name="T92" fmla="*/ 77 w 128"/>
                    <a:gd name="T93" fmla="*/ 26 h 128"/>
                    <a:gd name="T94" fmla="*/ 85 w 128"/>
                    <a:gd name="T95" fmla="*/ 29 h 128"/>
                    <a:gd name="T96" fmla="*/ 100 w 128"/>
                    <a:gd name="T97" fmla="*/ 21 h 128"/>
                    <a:gd name="T98" fmla="*/ 101 w 128"/>
                    <a:gd name="T99" fmla="*/ 39 h 128"/>
                    <a:gd name="T100" fmla="*/ 102 w 128"/>
                    <a:gd name="T101" fmla="*/ 51 h 128"/>
                    <a:gd name="T102" fmla="*/ 120 w 128"/>
                    <a:gd name="T103" fmla="*/ 59 h 128"/>
                    <a:gd name="T104" fmla="*/ 108 w 128"/>
                    <a:gd name="T105" fmla="*/ 72 h 1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128" h="128">
                      <a:moveTo>
                        <a:pt x="122" y="51"/>
                      </a:moveTo>
                      <a:cubicBezTo>
                        <a:pt x="109" y="48"/>
                        <a:pt x="109" y="48"/>
                        <a:pt x="109" y="48"/>
                      </a:cubicBezTo>
                      <a:cubicBezTo>
                        <a:pt x="109" y="46"/>
                        <a:pt x="108" y="45"/>
                        <a:pt x="107" y="43"/>
                      </a:cubicBezTo>
                      <a:cubicBezTo>
                        <a:pt x="114" y="33"/>
                        <a:pt x="114" y="33"/>
                        <a:pt x="114" y="33"/>
                      </a:cubicBezTo>
                      <a:cubicBezTo>
                        <a:pt x="116" y="30"/>
                        <a:pt x="116" y="25"/>
                        <a:pt x="113" y="23"/>
                      </a:cubicBezTo>
                      <a:cubicBezTo>
                        <a:pt x="105" y="15"/>
                        <a:pt x="105" y="15"/>
                        <a:pt x="105" y="15"/>
                      </a:cubicBezTo>
                      <a:cubicBezTo>
                        <a:pt x="104" y="13"/>
                        <a:pt x="102" y="13"/>
                        <a:pt x="100" y="13"/>
                      </a:cubicBezTo>
                      <a:cubicBezTo>
                        <a:pt x="98" y="13"/>
                        <a:pt x="97" y="13"/>
                        <a:pt x="95" y="14"/>
                      </a:cubicBezTo>
                      <a:cubicBezTo>
                        <a:pt x="85" y="21"/>
                        <a:pt x="85" y="21"/>
                        <a:pt x="85" y="21"/>
                      </a:cubicBezTo>
                      <a:cubicBezTo>
                        <a:pt x="83" y="20"/>
                        <a:pt x="82" y="19"/>
                        <a:pt x="80" y="19"/>
                      </a:cubicBezTo>
                      <a:cubicBezTo>
                        <a:pt x="77" y="6"/>
                        <a:pt x="77" y="6"/>
                        <a:pt x="77" y="6"/>
                      </a:cubicBezTo>
                      <a:cubicBezTo>
                        <a:pt x="77" y="3"/>
                        <a:pt x="73" y="0"/>
                        <a:pt x="69" y="0"/>
                      </a:cubicBezTo>
                      <a:cubicBezTo>
                        <a:pt x="59" y="0"/>
                        <a:pt x="59" y="0"/>
                        <a:pt x="59" y="0"/>
                      </a:cubicBezTo>
                      <a:cubicBezTo>
                        <a:pt x="55" y="0"/>
                        <a:pt x="51" y="3"/>
                        <a:pt x="51" y="6"/>
                      </a:cubicBezTo>
                      <a:cubicBezTo>
                        <a:pt x="48" y="19"/>
                        <a:pt x="48" y="19"/>
                        <a:pt x="48" y="19"/>
                      </a:cubicBezTo>
                      <a:cubicBezTo>
                        <a:pt x="46" y="19"/>
                        <a:pt x="45" y="20"/>
                        <a:pt x="43" y="21"/>
                      </a:cubicBezTo>
                      <a:cubicBezTo>
                        <a:pt x="33" y="14"/>
                        <a:pt x="33" y="14"/>
                        <a:pt x="33" y="14"/>
                      </a:cubicBezTo>
                      <a:cubicBezTo>
                        <a:pt x="31" y="13"/>
                        <a:pt x="30" y="13"/>
                        <a:pt x="28" y="13"/>
                      </a:cubicBezTo>
                      <a:cubicBezTo>
                        <a:pt x="26" y="13"/>
                        <a:pt x="24" y="13"/>
                        <a:pt x="23" y="15"/>
                      </a:cubicBezTo>
                      <a:cubicBezTo>
                        <a:pt x="15" y="23"/>
                        <a:pt x="15" y="23"/>
                        <a:pt x="15" y="23"/>
                      </a:cubicBezTo>
                      <a:cubicBezTo>
                        <a:pt x="12" y="25"/>
                        <a:pt x="12" y="30"/>
                        <a:pt x="14" y="33"/>
                      </a:cubicBezTo>
                      <a:cubicBezTo>
                        <a:pt x="21" y="43"/>
                        <a:pt x="21" y="43"/>
                        <a:pt x="21" y="43"/>
                      </a:cubicBezTo>
                      <a:cubicBezTo>
                        <a:pt x="20" y="45"/>
                        <a:pt x="19" y="46"/>
                        <a:pt x="19" y="48"/>
                      </a:cubicBezTo>
                      <a:cubicBezTo>
                        <a:pt x="6" y="51"/>
                        <a:pt x="6" y="51"/>
                        <a:pt x="6" y="51"/>
                      </a:cubicBezTo>
                      <a:cubicBezTo>
                        <a:pt x="3" y="51"/>
                        <a:pt x="0" y="55"/>
                        <a:pt x="0" y="59"/>
                      </a:cubicBezTo>
                      <a:cubicBezTo>
                        <a:pt x="0" y="69"/>
                        <a:pt x="0" y="69"/>
                        <a:pt x="0" y="69"/>
                      </a:cubicBezTo>
                      <a:cubicBezTo>
                        <a:pt x="0" y="73"/>
                        <a:pt x="3" y="77"/>
                        <a:pt x="6" y="77"/>
                      </a:cubicBezTo>
                      <a:cubicBezTo>
                        <a:pt x="19" y="80"/>
                        <a:pt x="19" y="80"/>
                        <a:pt x="19" y="80"/>
                      </a:cubicBezTo>
                      <a:cubicBezTo>
                        <a:pt x="19" y="82"/>
                        <a:pt x="20" y="83"/>
                        <a:pt x="21" y="85"/>
                      </a:cubicBezTo>
                      <a:cubicBezTo>
                        <a:pt x="14" y="95"/>
                        <a:pt x="14" y="95"/>
                        <a:pt x="14" y="95"/>
                      </a:cubicBezTo>
                      <a:cubicBezTo>
                        <a:pt x="12" y="98"/>
                        <a:pt x="12" y="103"/>
                        <a:pt x="15" y="105"/>
                      </a:cubicBezTo>
                      <a:cubicBezTo>
                        <a:pt x="23" y="113"/>
                        <a:pt x="23" y="113"/>
                        <a:pt x="23" y="113"/>
                      </a:cubicBezTo>
                      <a:cubicBezTo>
                        <a:pt x="24" y="115"/>
                        <a:pt x="26" y="115"/>
                        <a:pt x="28" y="115"/>
                      </a:cubicBezTo>
                      <a:cubicBezTo>
                        <a:pt x="30" y="115"/>
                        <a:pt x="31" y="115"/>
                        <a:pt x="33" y="114"/>
                      </a:cubicBezTo>
                      <a:cubicBezTo>
                        <a:pt x="43" y="107"/>
                        <a:pt x="43" y="107"/>
                        <a:pt x="43" y="107"/>
                      </a:cubicBezTo>
                      <a:cubicBezTo>
                        <a:pt x="45" y="108"/>
                        <a:pt x="46" y="109"/>
                        <a:pt x="48" y="109"/>
                      </a:cubicBezTo>
                      <a:cubicBezTo>
                        <a:pt x="51" y="122"/>
                        <a:pt x="51" y="122"/>
                        <a:pt x="51" y="122"/>
                      </a:cubicBezTo>
                      <a:cubicBezTo>
                        <a:pt x="51" y="125"/>
                        <a:pt x="55" y="128"/>
                        <a:pt x="59" y="128"/>
                      </a:cubicBezTo>
                      <a:cubicBezTo>
                        <a:pt x="69" y="128"/>
                        <a:pt x="69" y="128"/>
                        <a:pt x="69" y="128"/>
                      </a:cubicBezTo>
                      <a:cubicBezTo>
                        <a:pt x="73" y="128"/>
                        <a:pt x="77" y="125"/>
                        <a:pt x="77" y="122"/>
                      </a:cubicBezTo>
                      <a:cubicBezTo>
                        <a:pt x="80" y="109"/>
                        <a:pt x="80" y="109"/>
                        <a:pt x="80" y="109"/>
                      </a:cubicBezTo>
                      <a:cubicBezTo>
                        <a:pt x="82" y="109"/>
                        <a:pt x="83" y="108"/>
                        <a:pt x="85" y="107"/>
                      </a:cubicBezTo>
                      <a:cubicBezTo>
                        <a:pt x="95" y="114"/>
                        <a:pt x="95" y="114"/>
                        <a:pt x="95" y="114"/>
                      </a:cubicBezTo>
                      <a:cubicBezTo>
                        <a:pt x="97" y="115"/>
                        <a:pt x="98" y="115"/>
                        <a:pt x="100" y="115"/>
                      </a:cubicBezTo>
                      <a:cubicBezTo>
                        <a:pt x="102" y="115"/>
                        <a:pt x="104" y="115"/>
                        <a:pt x="105" y="113"/>
                      </a:cubicBezTo>
                      <a:cubicBezTo>
                        <a:pt x="113" y="105"/>
                        <a:pt x="113" y="105"/>
                        <a:pt x="113" y="105"/>
                      </a:cubicBezTo>
                      <a:cubicBezTo>
                        <a:pt x="116" y="103"/>
                        <a:pt x="116" y="98"/>
                        <a:pt x="114" y="95"/>
                      </a:cubicBezTo>
                      <a:cubicBezTo>
                        <a:pt x="107" y="85"/>
                        <a:pt x="107" y="85"/>
                        <a:pt x="107" y="85"/>
                      </a:cubicBezTo>
                      <a:cubicBezTo>
                        <a:pt x="108" y="83"/>
                        <a:pt x="109" y="82"/>
                        <a:pt x="109" y="80"/>
                      </a:cubicBezTo>
                      <a:cubicBezTo>
                        <a:pt x="122" y="77"/>
                        <a:pt x="122" y="77"/>
                        <a:pt x="122" y="77"/>
                      </a:cubicBezTo>
                      <a:cubicBezTo>
                        <a:pt x="125" y="77"/>
                        <a:pt x="128" y="73"/>
                        <a:pt x="128" y="69"/>
                      </a:cubicBezTo>
                      <a:cubicBezTo>
                        <a:pt x="128" y="59"/>
                        <a:pt x="128" y="59"/>
                        <a:pt x="128" y="59"/>
                      </a:cubicBezTo>
                      <a:cubicBezTo>
                        <a:pt x="128" y="55"/>
                        <a:pt x="125" y="51"/>
                        <a:pt x="122" y="51"/>
                      </a:cubicBezTo>
                      <a:close/>
                      <a:moveTo>
                        <a:pt x="108" y="72"/>
                      </a:moveTo>
                      <a:cubicBezTo>
                        <a:pt x="105" y="72"/>
                        <a:pt x="103" y="74"/>
                        <a:pt x="102" y="77"/>
                      </a:cubicBezTo>
                      <a:cubicBezTo>
                        <a:pt x="101" y="79"/>
                        <a:pt x="101" y="80"/>
                        <a:pt x="100" y="81"/>
                      </a:cubicBezTo>
                      <a:cubicBezTo>
                        <a:pt x="99" y="84"/>
                        <a:pt x="99" y="87"/>
                        <a:pt x="101" y="89"/>
                      </a:cubicBezTo>
                      <a:cubicBezTo>
                        <a:pt x="107" y="100"/>
                        <a:pt x="107" y="100"/>
                        <a:pt x="107" y="100"/>
                      </a:cubicBezTo>
                      <a:cubicBezTo>
                        <a:pt x="100" y="107"/>
                        <a:pt x="100" y="107"/>
                        <a:pt x="100" y="107"/>
                      </a:cubicBezTo>
                      <a:cubicBezTo>
                        <a:pt x="89" y="101"/>
                        <a:pt x="89" y="101"/>
                        <a:pt x="89" y="101"/>
                      </a:cubicBezTo>
                      <a:cubicBezTo>
                        <a:pt x="88" y="100"/>
                        <a:pt x="86" y="99"/>
                        <a:pt x="85" y="99"/>
                      </a:cubicBezTo>
                      <a:cubicBezTo>
                        <a:pt x="84" y="99"/>
                        <a:pt x="83" y="99"/>
                        <a:pt x="81" y="100"/>
                      </a:cubicBezTo>
                      <a:cubicBezTo>
                        <a:pt x="80" y="101"/>
                        <a:pt x="79" y="101"/>
                        <a:pt x="77" y="102"/>
                      </a:cubicBezTo>
                      <a:cubicBezTo>
                        <a:pt x="74" y="103"/>
                        <a:pt x="72" y="105"/>
                        <a:pt x="72" y="108"/>
                      </a:cubicBezTo>
                      <a:cubicBezTo>
                        <a:pt x="69" y="120"/>
                        <a:pt x="69" y="120"/>
                        <a:pt x="69" y="120"/>
                      </a:cubicBezTo>
                      <a:cubicBezTo>
                        <a:pt x="59" y="120"/>
                        <a:pt x="59" y="120"/>
                        <a:pt x="59" y="120"/>
                      </a:cubicBezTo>
                      <a:cubicBezTo>
                        <a:pt x="56" y="108"/>
                        <a:pt x="56" y="108"/>
                        <a:pt x="56" y="108"/>
                      </a:cubicBezTo>
                      <a:cubicBezTo>
                        <a:pt x="56" y="105"/>
                        <a:pt x="54" y="103"/>
                        <a:pt x="51" y="102"/>
                      </a:cubicBezTo>
                      <a:cubicBezTo>
                        <a:pt x="49" y="101"/>
                        <a:pt x="48" y="101"/>
                        <a:pt x="47" y="100"/>
                      </a:cubicBezTo>
                      <a:cubicBezTo>
                        <a:pt x="45" y="99"/>
                        <a:pt x="44" y="99"/>
                        <a:pt x="43" y="99"/>
                      </a:cubicBezTo>
                      <a:cubicBezTo>
                        <a:pt x="42" y="99"/>
                        <a:pt x="40" y="100"/>
                        <a:pt x="39" y="101"/>
                      </a:cubicBezTo>
                      <a:cubicBezTo>
                        <a:pt x="28" y="107"/>
                        <a:pt x="28" y="107"/>
                        <a:pt x="28" y="107"/>
                      </a:cubicBezTo>
                      <a:cubicBezTo>
                        <a:pt x="21" y="100"/>
                        <a:pt x="21" y="100"/>
                        <a:pt x="21" y="100"/>
                      </a:cubicBezTo>
                      <a:cubicBezTo>
                        <a:pt x="27" y="89"/>
                        <a:pt x="27" y="89"/>
                        <a:pt x="27" y="89"/>
                      </a:cubicBezTo>
                      <a:cubicBezTo>
                        <a:pt x="29" y="87"/>
                        <a:pt x="29" y="84"/>
                        <a:pt x="28" y="81"/>
                      </a:cubicBezTo>
                      <a:cubicBezTo>
                        <a:pt x="27" y="80"/>
                        <a:pt x="27" y="79"/>
                        <a:pt x="26" y="77"/>
                      </a:cubicBezTo>
                      <a:cubicBezTo>
                        <a:pt x="25" y="74"/>
                        <a:pt x="23" y="72"/>
                        <a:pt x="20" y="72"/>
                      </a:cubicBezTo>
                      <a:cubicBezTo>
                        <a:pt x="8" y="69"/>
                        <a:pt x="8" y="69"/>
                        <a:pt x="8" y="69"/>
                      </a:cubicBezTo>
                      <a:cubicBezTo>
                        <a:pt x="8" y="59"/>
                        <a:pt x="8" y="59"/>
                        <a:pt x="8" y="59"/>
                      </a:cubicBezTo>
                      <a:cubicBezTo>
                        <a:pt x="20" y="56"/>
                        <a:pt x="20" y="56"/>
                        <a:pt x="20" y="56"/>
                      </a:cubicBezTo>
                      <a:cubicBezTo>
                        <a:pt x="23" y="56"/>
                        <a:pt x="25" y="54"/>
                        <a:pt x="26" y="51"/>
                      </a:cubicBezTo>
                      <a:cubicBezTo>
                        <a:pt x="27" y="49"/>
                        <a:pt x="27" y="48"/>
                        <a:pt x="28" y="47"/>
                      </a:cubicBezTo>
                      <a:cubicBezTo>
                        <a:pt x="29" y="44"/>
                        <a:pt x="29" y="41"/>
                        <a:pt x="27" y="39"/>
                      </a:cubicBezTo>
                      <a:cubicBezTo>
                        <a:pt x="21" y="28"/>
                        <a:pt x="21" y="28"/>
                        <a:pt x="21" y="28"/>
                      </a:cubicBezTo>
                      <a:cubicBezTo>
                        <a:pt x="28" y="21"/>
                        <a:pt x="28" y="21"/>
                        <a:pt x="28" y="21"/>
                      </a:cubicBezTo>
                      <a:cubicBezTo>
                        <a:pt x="39" y="27"/>
                        <a:pt x="39" y="27"/>
                        <a:pt x="39" y="27"/>
                      </a:cubicBezTo>
                      <a:cubicBezTo>
                        <a:pt x="40" y="28"/>
                        <a:pt x="42" y="29"/>
                        <a:pt x="43" y="29"/>
                      </a:cubicBezTo>
                      <a:cubicBezTo>
                        <a:pt x="44" y="29"/>
                        <a:pt x="45" y="29"/>
                        <a:pt x="47" y="28"/>
                      </a:cubicBezTo>
                      <a:cubicBezTo>
                        <a:pt x="48" y="27"/>
                        <a:pt x="49" y="27"/>
                        <a:pt x="51" y="26"/>
                      </a:cubicBezTo>
                      <a:cubicBezTo>
                        <a:pt x="54" y="25"/>
                        <a:pt x="56" y="23"/>
                        <a:pt x="56" y="20"/>
                      </a:cubicBezTo>
                      <a:cubicBezTo>
                        <a:pt x="59" y="8"/>
                        <a:pt x="59" y="8"/>
                        <a:pt x="59" y="8"/>
                      </a:cubicBezTo>
                      <a:cubicBezTo>
                        <a:pt x="69" y="8"/>
                        <a:pt x="69" y="8"/>
                        <a:pt x="69" y="8"/>
                      </a:cubicBezTo>
                      <a:cubicBezTo>
                        <a:pt x="72" y="20"/>
                        <a:pt x="72" y="20"/>
                        <a:pt x="72" y="20"/>
                      </a:cubicBezTo>
                      <a:cubicBezTo>
                        <a:pt x="72" y="23"/>
                        <a:pt x="74" y="25"/>
                        <a:pt x="77" y="26"/>
                      </a:cubicBezTo>
                      <a:cubicBezTo>
                        <a:pt x="79" y="27"/>
                        <a:pt x="80" y="27"/>
                        <a:pt x="81" y="28"/>
                      </a:cubicBezTo>
                      <a:cubicBezTo>
                        <a:pt x="83" y="29"/>
                        <a:pt x="84" y="29"/>
                        <a:pt x="85" y="29"/>
                      </a:cubicBezTo>
                      <a:cubicBezTo>
                        <a:pt x="86" y="29"/>
                        <a:pt x="88" y="28"/>
                        <a:pt x="89" y="27"/>
                      </a:cubicBezTo>
                      <a:cubicBezTo>
                        <a:pt x="100" y="21"/>
                        <a:pt x="100" y="21"/>
                        <a:pt x="100" y="21"/>
                      </a:cubicBezTo>
                      <a:cubicBezTo>
                        <a:pt x="107" y="28"/>
                        <a:pt x="107" y="28"/>
                        <a:pt x="107" y="28"/>
                      </a:cubicBezTo>
                      <a:cubicBezTo>
                        <a:pt x="101" y="39"/>
                        <a:pt x="101" y="39"/>
                        <a:pt x="101" y="39"/>
                      </a:cubicBezTo>
                      <a:cubicBezTo>
                        <a:pt x="99" y="41"/>
                        <a:pt x="99" y="44"/>
                        <a:pt x="100" y="47"/>
                      </a:cubicBezTo>
                      <a:cubicBezTo>
                        <a:pt x="101" y="48"/>
                        <a:pt x="101" y="49"/>
                        <a:pt x="102" y="51"/>
                      </a:cubicBezTo>
                      <a:cubicBezTo>
                        <a:pt x="103" y="54"/>
                        <a:pt x="105" y="56"/>
                        <a:pt x="108" y="56"/>
                      </a:cubicBezTo>
                      <a:cubicBezTo>
                        <a:pt x="120" y="59"/>
                        <a:pt x="120" y="59"/>
                        <a:pt x="120" y="59"/>
                      </a:cubicBezTo>
                      <a:cubicBezTo>
                        <a:pt x="120" y="69"/>
                        <a:pt x="120" y="69"/>
                        <a:pt x="120" y="69"/>
                      </a:cubicBezTo>
                      <a:lnTo>
                        <a:pt x="108" y="7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defTabSz="18288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阿里巴巴普惠体 3.0 65 Medium" panose="00020600040101010101" pitchFamily="18" charset="-122"/>
                    <a:cs typeface="阿里巴巴普惠体 3.0 65 Medium" panose="00020600040101010101" pitchFamily="18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89" name="任意多边形: 形状 29"/>
                <p:cNvSpPr/>
                <p:nvPr/>
              </p:nvSpPr>
              <p:spPr bwMode="auto">
                <a:xfrm>
                  <a:off x="7866063" y="1806575"/>
                  <a:ext cx="214313" cy="214313"/>
                </a:xfrm>
                <a:custGeom>
                  <a:avLst/>
                  <a:gdLst>
                    <a:gd name="T0" fmla="*/ 28 w 56"/>
                    <a:gd name="T1" fmla="*/ 0 h 56"/>
                    <a:gd name="T2" fmla="*/ 0 w 56"/>
                    <a:gd name="T3" fmla="*/ 28 h 56"/>
                    <a:gd name="T4" fmla="*/ 28 w 56"/>
                    <a:gd name="T5" fmla="*/ 56 h 56"/>
                    <a:gd name="T6" fmla="*/ 56 w 56"/>
                    <a:gd name="T7" fmla="*/ 28 h 56"/>
                    <a:gd name="T8" fmla="*/ 28 w 56"/>
                    <a:gd name="T9" fmla="*/ 0 h 56"/>
                    <a:gd name="T10" fmla="*/ 28 w 56"/>
                    <a:gd name="T11" fmla="*/ 53 h 56"/>
                    <a:gd name="T12" fmla="*/ 4 w 56"/>
                    <a:gd name="T13" fmla="*/ 28 h 56"/>
                    <a:gd name="T14" fmla="*/ 28 w 56"/>
                    <a:gd name="T15" fmla="*/ 4 h 56"/>
                    <a:gd name="T16" fmla="*/ 53 w 56"/>
                    <a:gd name="T17" fmla="*/ 28 h 56"/>
                    <a:gd name="T18" fmla="*/ 28 w 56"/>
                    <a:gd name="T19" fmla="*/ 53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56" h="56">
                      <a:moveTo>
                        <a:pt x="28" y="0"/>
                      </a:moveTo>
                      <a:cubicBezTo>
                        <a:pt x="13" y="0"/>
                        <a:pt x="0" y="13"/>
                        <a:pt x="0" y="28"/>
                      </a:cubicBezTo>
                      <a:cubicBezTo>
                        <a:pt x="0" y="43"/>
                        <a:pt x="13" y="56"/>
                        <a:pt x="28" y="56"/>
                      </a:cubicBezTo>
                      <a:cubicBezTo>
                        <a:pt x="43" y="56"/>
                        <a:pt x="56" y="43"/>
                        <a:pt x="56" y="28"/>
                      </a:cubicBezTo>
                      <a:cubicBezTo>
                        <a:pt x="56" y="13"/>
                        <a:pt x="43" y="0"/>
                        <a:pt x="28" y="0"/>
                      </a:cubicBezTo>
                      <a:close/>
                      <a:moveTo>
                        <a:pt x="28" y="53"/>
                      </a:moveTo>
                      <a:cubicBezTo>
                        <a:pt x="14" y="53"/>
                        <a:pt x="4" y="42"/>
                        <a:pt x="4" y="28"/>
                      </a:cubicBezTo>
                      <a:cubicBezTo>
                        <a:pt x="4" y="14"/>
                        <a:pt x="14" y="4"/>
                        <a:pt x="28" y="4"/>
                      </a:cubicBezTo>
                      <a:cubicBezTo>
                        <a:pt x="42" y="4"/>
                        <a:pt x="53" y="14"/>
                        <a:pt x="53" y="28"/>
                      </a:cubicBezTo>
                      <a:cubicBezTo>
                        <a:pt x="53" y="42"/>
                        <a:pt x="42" y="53"/>
                        <a:pt x="28" y="5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defTabSz="18288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阿里巴巴普惠体 3.0 65 Medium" panose="00020600040101010101" pitchFamily="18" charset="-122"/>
                    <a:cs typeface="阿里巴巴普惠体 3.0 65 Medium" panose="00020600040101010101" pitchFamily="18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90" name="任意多边形: 形状 30"/>
                <p:cNvSpPr/>
                <p:nvPr/>
              </p:nvSpPr>
              <p:spPr bwMode="auto">
                <a:xfrm>
                  <a:off x="7912101" y="1852613"/>
                  <a:ext cx="122238" cy="122238"/>
                </a:xfrm>
                <a:custGeom>
                  <a:avLst/>
                  <a:gdLst>
                    <a:gd name="T0" fmla="*/ 16 w 32"/>
                    <a:gd name="T1" fmla="*/ 0 h 32"/>
                    <a:gd name="T2" fmla="*/ 0 w 32"/>
                    <a:gd name="T3" fmla="*/ 16 h 32"/>
                    <a:gd name="T4" fmla="*/ 16 w 32"/>
                    <a:gd name="T5" fmla="*/ 32 h 32"/>
                    <a:gd name="T6" fmla="*/ 32 w 32"/>
                    <a:gd name="T7" fmla="*/ 16 h 32"/>
                    <a:gd name="T8" fmla="*/ 16 w 32"/>
                    <a:gd name="T9" fmla="*/ 0 h 32"/>
                    <a:gd name="T10" fmla="*/ 16 w 32"/>
                    <a:gd name="T11" fmla="*/ 28 h 32"/>
                    <a:gd name="T12" fmla="*/ 4 w 32"/>
                    <a:gd name="T13" fmla="*/ 16 h 32"/>
                    <a:gd name="T14" fmla="*/ 16 w 32"/>
                    <a:gd name="T15" fmla="*/ 4 h 32"/>
                    <a:gd name="T16" fmla="*/ 28 w 32"/>
                    <a:gd name="T17" fmla="*/ 16 h 32"/>
                    <a:gd name="T18" fmla="*/ 16 w 32"/>
                    <a:gd name="T19" fmla="*/ 28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2" h="32">
                      <a:moveTo>
                        <a:pt x="16" y="0"/>
                      </a:moveTo>
                      <a:cubicBezTo>
                        <a:pt x="7" y="0"/>
                        <a:pt x="0" y="7"/>
                        <a:pt x="0" y="16"/>
                      </a:cubicBezTo>
                      <a:cubicBezTo>
                        <a:pt x="0" y="25"/>
                        <a:pt x="7" y="32"/>
                        <a:pt x="16" y="32"/>
                      </a:cubicBezTo>
                      <a:cubicBezTo>
                        <a:pt x="25" y="32"/>
                        <a:pt x="32" y="25"/>
                        <a:pt x="32" y="16"/>
                      </a:cubicBezTo>
                      <a:cubicBezTo>
                        <a:pt x="32" y="7"/>
                        <a:pt x="25" y="0"/>
                        <a:pt x="16" y="0"/>
                      </a:cubicBezTo>
                      <a:close/>
                      <a:moveTo>
                        <a:pt x="16" y="28"/>
                      </a:moveTo>
                      <a:cubicBezTo>
                        <a:pt x="9" y="28"/>
                        <a:pt x="4" y="23"/>
                        <a:pt x="4" y="16"/>
                      </a:cubicBezTo>
                      <a:cubicBezTo>
                        <a:pt x="4" y="9"/>
                        <a:pt x="9" y="4"/>
                        <a:pt x="16" y="4"/>
                      </a:cubicBezTo>
                      <a:cubicBezTo>
                        <a:pt x="23" y="4"/>
                        <a:pt x="28" y="9"/>
                        <a:pt x="28" y="16"/>
                      </a:cubicBezTo>
                      <a:cubicBezTo>
                        <a:pt x="28" y="23"/>
                        <a:pt x="23" y="28"/>
                        <a:pt x="16" y="2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defTabSz="18288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阿里巴巴普惠体 3.0 65 Medium" panose="00020600040101010101" pitchFamily="18" charset="-122"/>
                    <a:cs typeface="阿里巴巴普惠体 3.0 65 Medium" panose="00020600040101010101" pitchFamily="18" charset="-122"/>
                    <a:sym typeface="Arial" panose="020B0604020202020204" pitchFamily="34" charset="0"/>
                  </a:endParaRPr>
                </a:p>
              </p:txBody>
            </p:sp>
          </p:grpSp>
        </p:grpSp>
        <p:grpSp>
          <p:nvGrpSpPr>
            <p:cNvPr id="12" name="组合 11"/>
            <p:cNvGrpSpPr/>
            <p:nvPr/>
          </p:nvGrpSpPr>
          <p:grpSpPr>
            <a:xfrm>
              <a:off x="6889282" y="5516756"/>
              <a:ext cx="4835197" cy="2473290"/>
              <a:chOff x="6998537" y="5516756"/>
              <a:chExt cx="4835197" cy="2473290"/>
            </a:xfrm>
          </p:grpSpPr>
          <p:sp>
            <p:nvSpPr>
              <p:cNvPr id="111" name="任意多边形: 形状 51"/>
              <p:cNvSpPr/>
              <p:nvPr/>
            </p:nvSpPr>
            <p:spPr bwMode="auto">
              <a:xfrm>
                <a:off x="8632165" y="5516756"/>
                <a:ext cx="3201569" cy="2473290"/>
              </a:xfrm>
              <a:custGeom>
                <a:avLst/>
                <a:gdLst>
                  <a:gd name="T0" fmla="*/ 706 w 1121"/>
                  <a:gd name="T1" fmla="*/ 866 h 866"/>
                  <a:gd name="T2" fmla="*/ 706 w 1121"/>
                  <a:gd name="T3" fmla="*/ 671 h 866"/>
                  <a:gd name="T4" fmla="*/ 0 w 1121"/>
                  <a:gd name="T5" fmla="*/ 671 h 866"/>
                  <a:gd name="T6" fmla="*/ 0 w 1121"/>
                  <a:gd name="T7" fmla="*/ 194 h 866"/>
                  <a:gd name="T8" fmla="*/ 706 w 1121"/>
                  <a:gd name="T9" fmla="*/ 194 h 866"/>
                  <a:gd name="T10" fmla="*/ 706 w 1121"/>
                  <a:gd name="T11" fmla="*/ 0 h 866"/>
                  <a:gd name="T12" fmla="*/ 1121 w 1121"/>
                  <a:gd name="T13" fmla="*/ 433 h 866"/>
                  <a:gd name="T14" fmla="*/ 706 w 1121"/>
                  <a:gd name="T15" fmla="*/ 866 h 866"/>
                  <a:gd name="T16" fmla="*/ 706 w 1121"/>
                  <a:gd name="T17" fmla="*/ 866 h 8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21" h="866">
                    <a:moveTo>
                      <a:pt x="706" y="866"/>
                    </a:moveTo>
                    <a:lnTo>
                      <a:pt x="706" y="671"/>
                    </a:lnTo>
                    <a:lnTo>
                      <a:pt x="0" y="671"/>
                    </a:lnTo>
                    <a:lnTo>
                      <a:pt x="0" y="194"/>
                    </a:lnTo>
                    <a:lnTo>
                      <a:pt x="706" y="194"/>
                    </a:lnTo>
                    <a:lnTo>
                      <a:pt x="706" y="0"/>
                    </a:lnTo>
                    <a:lnTo>
                      <a:pt x="1121" y="433"/>
                    </a:lnTo>
                    <a:lnTo>
                      <a:pt x="706" y="866"/>
                    </a:lnTo>
                    <a:lnTo>
                      <a:pt x="706" y="866"/>
                    </a:lnTo>
                    <a:close/>
                  </a:path>
                </a:pathLst>
              </a:custGeom>
              <a:solidFill>
                <a:srgbClr val="5A55FA"/>
              </a:solidFill>
              <a:ln>
                <a:noFill/>
              </a:ln>
            </p:spPr>
            <p:txBody>
              <a:bodyPr anchor="ctr"/>
              <a:lstStyle/>
              <a:p>
                <a:pPr marL="0" marR="0" lvl="0" indent="0" defTabSz="1828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anose="020B0604020202020204" pitchFamily="34" charset="0"/>
                  <a:ea typeface="阿里巴巴普惠体 3.0 65 Medium" panose="00020600040101010101" pitchFamily="18" charset="-122"/>
                  <a:cs typeface="阿里巴巴普惠体 3.0 65 Medium" panose="00020600040101010101" pitchFamily="18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12" name="椭圆 111"/>
              <p:cNvSpPr/>
              <p:nvPr/>
            </p:nvSpPr>
            <p:spPr bwMode="auto">
              <a:xfrm>
                <a:off x="6998537" y="5551028"/>
                <a:ext cx="2401891" cy="2404746"/>
              </a:xfrm>
              <a:prstGeom prst="ellipse">
                <a:avLst/>
              </a:prstGeom>
              <a:solidFill>
                <a:srgbClr val="5A55FA"/>
              </a:solidFill>
              <a:ln>
                <a:noFill/>
              </a:ln>
            </p:spPr>
            <p:txBody>
              <a:bodyPr anchor="ctr"/>
              <a:lstStyle/>
              <a:p>
                <a:pPr marL="0" marR="0" lvl="0" indent="0" defTabSz="1828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anose="020B0604020202020204" pitchFamily="34" charset="0"/>
                  <a:ea typeface="阿里巴巴普惠体 3.0 65 Medium" panose="00020600040101010101" pitchFamily="18" charset="-122"/>
                  <a:cs typeface="阿里巴巴普惠体 3.0 65 Medium" panose="00020600040101010101" pitchFamily="18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10" name="椭圆 109"/>
              <p:cNvSpPr/>
              <p:nvPr/>
            </p:nvSpPr>
            <p:spPr bwMode="auto">
              <a:xfrm>
                <a:off x="7301272" y="5856620"/>
                <a:ext cx="1793564" cy="1796419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="ctr"/>
              <a:lstStyle/>
              <a:p>
                <a:pPr marL="0" marR="0" lvl="0" indent="0" defTabSz="1828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anose="020B0604020202020204" pitchFamily="34" charset="0"/>
                  <a:ea typeface="阿里巴巴普惠体 3.0 65 Medium" panose="00020600040101010101" pitchFamily="18" charset="-122"/>
                  <a:cs typeface="阿里巴巴普惠体 3.0 65 Medium" panose="00020600040101010101" pitchFamily="18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4" name="文本框 3"/>
              <p:cNvSpPr txBox="1"/>
              <p:nvPr/>
            </p:nvSpPr>
            <p:spPr>
              <a:xfrm>
                <a:off x="7519707" y="6352633"/>
                <a:ext cx="1362636" cy="81915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35718" tIns="35718" rIns="35718" bIns="35718" numCol="1" spcCol="38100" rtlCol="0" anchor="ctr">
                <a:spAutoFit/>
              </a:bodyPr>
              <a:lstStyle/>
              <a:p>
                <a:pPr marL="0" marR="0" indent="0" algn="ctr" defTabSz="82169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r>
                  <a:rPr kumimoji="0" lang="en-US" altLang="zh-CN" sz="2200" b="1" i="0" u="none" strike="noStrike" cap="none" spc="0" normalizeH="0" baseline="0" dirty="0">
                    <a:ln>
                      <a:noFill/>
                    </a:ln>
                    <a:solidFill>
                      <a:srgbClr val="5A55FA"/>
                    </a:solidFill>
                    <a:effectLst/>
                    <a:uFillTx/>
                    <a:latin typeface="阿里巴巴普惠体 3.0 65 Medium" panose="00020600040101010101" pitchFamily="18" charset="-122"/>
                    <a:ea typeface="阿里巴巴普惠体 3.0 65 Medium" panose="00020600040101010101" pitchFamily="18" charset="-122"/>
                    <a:cs typeface="阿里巴巴普惠体 3.0 65 Medium" panose="00020600040101010101" pitchFamily="18" charset="-122"/>
                    <a:sym typeface="Helvetica Neue" panose="02000503000000020004"/>
                  </a:rPr>
                  <a:t>LLM</a:t>
                </a:r>
                <a:endParaRPr kumimoji="0" lang="zh-CN" altLang="en-US" sz="2200" b="1" i="0" u="none" strike="noStrike" cap="none" spc="0" normalizeH="0" baseline="0" dirty="0">
                  <a:ln>
                    <a:noFill/>
                  </a:ln>
                  <a:solidFill>
                    <a:srgbClr val="5A55FA"/>
                  </a:solidFill>
                  <a:effectLst/>
                  <a:uFillTx/>
                  <a:latin typeface="阿里巴巴普惠体 3.0 65 Medium" panose="00020600040101010101" pitchFamily="18" charset="-122"/>
                  <a:ea typeface="阿里巴巴普惠体 3.0 65 Medium" panose="00020600040101010101" pitchFamily="18" charset="-122"/>
                  <a:cs typeface="阿里巴巴普惠体 3.0 65 Medium" panose="00020600040101010101" pitchFamily="18" charset="-122"/>
                  <a:sym typeface="Helvetica Neue" panose="02000503000000020004"/>
                </a:endParaRPr>
              </a:p>
            </p:txBody>
          </p:sp>
        </p:grpSp>
        <p:grpSp>
          <p:nvGrpSpPr>
            <p:cNvPr id="2" name="组合 1"/>
            <p:cNvGrpSpPr/>
            <p:nvPr/>
          </p:nvGrpSpPr>
          <p:grpSpPr>
            <a:xfrm>
              <a:off x="17928824" y="5516756"/>
              <a:ext cx="4838052" cy="2473290"/>
              <a:chOff x="18071655" y="2935944"/>
              <a:chExt cx="4838052" cy="2473290"/>
            </a:xfrm>
          </p:grpSpPr>
          <p:grpSp>
            <p:nvGrpSpPr>
              <p:cNvPr id="45" name="组合 44"/>
              <p:cNvGrpSpPr/>
              <p:nvPr/>
            </p:nvGrpSpPr>
            <p:grpSpPr>
              <a:xfrm>
                <a:off x="18071655" y="2935944"/>
                <a:ext cx="4838052" cy="2473290"/>
                <a:chOff x="9056688" y="2662238"/>
                <a:chExt cx="2689225" cy="1374775"/>
              </a:xfrm>
            </p:grpSpPr>
            <p:sp>
              <p:nvSpPr>
                <p:cNvPr id="49" name="任意多边形: 形状 43"/>
                <p:cNvSpPr/>
                <p:nvPr/>
              </p:nvSpPr>
              <p:spPr bwMode="auto">
                <a:xfrm>
                  <a:off x="9966325" y="2662238"/>
                  <a:ext cx="1779588" cy="1374775"/>
                </a:xfrm>
                <a:custGeom>
                  <a:avLst/>
                  <a:gdLst>
                    <a:gd name="T0" fmla="*/ 705 w 1121"/>
                    <a:gd name="T1" fmla="*/ 866 h 866"/>
                    <a:gd name="T2" fmla="*/ 705 w 1121"/>
                    <a:gd name="T3" fmla="*/ 672 h 866"/>
                    <a:gd name="T4" fmla="*/ 0 w 1121"/>
                    <a:gd name="T5" fmla="*/ 672 h 866"/>
                    <a:gd name="T6" fmla="*/ 0 w 1121"/>
                    <a:gd name="T7" fmla="*/ 194 h 866"/>
                    <a:gd name="T8" fmla="*/ 705 w 1121"/>
                    <a:gd name="T9" fmla="*/ 194 h 866"/>
                    <a:gd name="T10" fmla="*/ 705 w 1121"/>
                    <a:gd name="T11" fmla="*/ 0 h 866"/>
                    <a:gd name="T12" fmla="*/ 1121 w 1121"/>
                    <a:gd name="T13" fmla="*/ 432 h 866"/>
                    <a:gd name="T14" fmla="*/ 705 w 1121"/>
                    <a:gd name="T15" fmla="*/ 866 h 866"/>
                    <a:gd name="T16" fmla="*/ 705 w 1121"/>
                    <a:gd name="T17" fmla="*/ 866 h 8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121" h="866">
                      <a:moveTo>
                        <a:pt x="705" y="866"/>
                      </a:moveTo>
                      <a:lnTo>
                        <a:pt x="705" y="672"/>
                      </a:lnTo>
                      <a:lnTo>
                        <a:pt x="0" y="672"/>
                      </a:lnTo>
                      <a:lnTo>
                        <a:pt x="0" y="194"/>
                      </a:lnTo>
                      <a:lnTo>
                        <a:pt x="705" y="194"/>
                      </a:lnTo>
                      <a:lnTo>
                        <a:pt x="705" y="0"/>
                      </a:lnTo>
                      <a:lnTo>
                        <a:pt x="1121" y="432"/>
                      </a:lnTo>
                      <a:lnTo>
                        <a:pt x="705" y="866"/>
                      </a:lnTo>
                      <a:lnTo>
                        <a:pt x="705" y="866"/>
                      </a:lnTo>
                      <a:close/>
                    </a:path>
                  </a:pathLst>
                </a:custGeom>
                <a:solidFill>
                  <a:srgbClr val="5A55FA"/>
                </a:solidFill>
                <a:ln>
                  <a:noFill/>
                </a:ln>
              </p:spPr>
              <p:txBody>
                <a:bodyPr anchor="ctr"/>
                <a:lstStyle/>
                <a:p>
                  <a:pPr marL="0" marR="0" lvl="0" indent="0" defTabSz="18288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阿里巴巴普惠体 3.0 65 Medium" panose="00020600040101010101" pitchFamily="18" charset="-122"/>
                    <a:cs typeface="阿里巴巴普惠体 3.0 65 Medium" panose="00020600040101010101" pitchFamily="18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50" name="椭圆 49"/>
                <p:cNvSpPr/>
                <p:nvPr/>
              </p:nvSpPr>
              <p:spPr bwMode="auto">
                <a:xfrm>
                  <a:off x="9056688" y="2681288"/>
                  <a:ext cx="1333500" cy="1336675"/>
                </a:xfrm>
                <a:prstGeom prst="ellipse">
                  <a:avLst/>
                </a:prstGeom>
                <a:solidFill>
                  <a:srgbClr val="5A55FA"/>
                </a:solidFill>
                <a:ln>
                  <a:noFill/>
                </a:ln>
              </p:spPr>
              <p:txBody>
                <a:bodyPr anchor="ctr"/>
                <a:lstStyle/>
                <a:p>
                  <a:pPr marL="0" marR="0" lvl="0" indent="0" defTabSz="18288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阿里巴巴普惠体 3.0 65 Medium" panose="00020600040101010101" pitchFamily="18" charset="-122"/>
                    <a:cs typeface="阿里巴巴普惠体 3.0 65 Medium" panose="00020600040101010101" pitchFamily="18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51" name="椭圆 50"/>
                <p:cNvSpPr/>
                <p:nvPr/>
              </p:nvSpPr>
              <p:spPr bwMode="auto">
                <a:xfrm>
                  <a:off x="9225757" y="2849563"/>
                  <a:ext cx="995363" cy="998537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anchor="ctr"/>
                <a:lstStyle/>
                <a:p>
                  <a:pPr marL="0" marR="0" lvl="0" indent="0" defTabSz="18288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阿里巴巴普惠体 3.0 65 Medium" panose="00020600040101010101" pitchFamily="18" charset="-122"/>
                    <a:cs typeface="阿里巴巴普惠体 3.0 65 Medium" panose="00020600040101010101" pitchFamily="18" charset="-122"/>
                    <a:sym typeface="Arial" panose="020B0604020202020204" pitchFamily="34" charset="0"/>
                  </a:endParaRPr>
                </a:p>
              </p:txBody>
            </p:sp>
          </p:grpSp>
          <p:grpSp>
            <p:nvGrpSpPr>
              <p:cNvPr id="46" name="组合 45"/>
              <p:cNvGrpSpPr/>
              <p:nvPr/>
            </p:nvGrpSpPr>
            <p:grpSpPr>
              <a:xfrm>
                <a:off x="18766160" y="3445497"/>
                <a:ext cx="964163" cy="1270207"/>
                <a:chOff x="4157663" y="1930400"/>
                <a:chExt cx="565150" cy="744538"/>
              </a:xfrm>
              <a:solidFill>
                <a:srgbClr val="5A55FA"/>
              </a:solidFill>
            </p:grpSpPr>
            <p:sp>
              <p:nvSpPr>
                <p:cNvPr id="47" name="任意多边形: 形状 24"/>
                <p:cNvSpPr/>
                <p:nvPr/>
              </p:nvSpPr>
              <p:spPr bwMode="auto">
                <a:xfrm>
                  <a:off x="4157663" y="1930400"/>
                  <a:ext cx="565150" cy="744538"/>
                </a:xfrm>
                <a:custGeom>
                  <a:avLst/>
                  <a:gdLst>
                    <a:gd name="T0" fmla="*/ 192 w 210"/>
                    <a:gd name="T1" fmla="*/ 45 h 278"/>
                    <a:gd name="T2" fmla="*/ 155 w 210"/>
                    <a:gd name="T3" fmla="*/ 45 h 278"/>
                    <a:gd name="T4" fmla="*/ 155 w 210"/>
                    <a:gd name="T5" fmla="*/ 41 h 278"/>
                    <a:gd name="T6" fmla="*/ 146 w 210"/>
                    <a:gd name="T7" fmla="*/ 32 h 278"/>
                    <a:gd name="T8" fmla="*/ 125 w 210"/>
                    <a:gd name="T9" fmla="*/ 32 h 278"/>
                    <a:gd name="T10" fmla="*/ 128 w 210"/>
                    <a:gd name="T11" fmla="*/ 22 h 278"/>
                    <a:gd name="T12" fmla="*/ 105 w 210"/>
                    <a:gd name="T13" fmla="*/ 0 h 278"/>
                    <a:gd name="T14" fmla="*/ 83 w 210"/>
                    <a:gd name="T15" fmla="*/ 22 h 278"/>
                    <a:gd name="T16" fmla="*/ 85 w 210"/>
                    <a:gd name="T17" fmla="*/ 32 h 278"/>
                    <a:gd name="T18" fmla="*/ 65 w 210"/>
                    <a:gd name="T19" fmla="*/ 32 h 278"/>
                    <a:gd name="T20" fmla="*/ 55 w 210"/>
                    <a:gd name="T21" fmla="*/ 41 h 278"/>
                    <a:gd name="T22" fmla="*/ 55 w 210"/>
                    <a:gd name="T23" fmla="*/ 45 h 278"/>
                    <a:gd name="T24" fmla="*/ 19 w 210"/>
                    <a:gd name="T25" fmla="*/ 45 h 278"/>
                    <a:gd name="T26" fmla="*/ 0 w 210"/>
                    <a:gd name="T27" fmla="*/ 64 h 278"/>
                    <a:gd name="T28" fmla="*/ 0 w 210"/>
                    <a:gd name="T29" fmla="*/ 259 h 278"/>
                    <a:gd name="T30" fmla="*/ 19 w 210"/>
                    <a:gd name="T31" fmla="*/ 278 h 278"/>
                    <a:gd name="T32" fmla="*/ 192 w 210"/>
                    <a:gd name="T33" fmla="*/ 278 h 278"/>
                    <a:gd name="T34" fmla="*/ 210 w 210"/>
                    <a:gd name="T35" fmla="*/ 259 h 278"/>
                    <a:gd name="T36" fmla="*/ 210 w 210"/>
                    <a:gd name="T37" fmla="*/ 64 h 278"/>
                    <a:gd name="T38" fmla="*/ 192 w 210"/>
                    <a:gd name="T39" fmla="*/ 45 h 278"/>
                    <a:gd name="T40" fmla="*/ 105 w 210"/>
                    <a:gd name="T41" fmla="*/ 13 h 278"/>
                    <a:gd name="T42" fmla="*/ 115 w 210"/>
                    <a:gd name="T43" fmla="*/ 22 h 278"/>
                    <a:gd name="T44" fmla="*/ 105 w 210"/>
                    <a:gd name="T45" fmla="*/ 32 h 278"/>
                    <a:gd name="T46" fmla="*/ 96 w 210"/>
                    <a:gd name="T47" fmla="*/ 22 h 278"/>
                    <a:gd name="T48" fmla="*/ 105 w 210"/>
                    <a:gd name="T49" fmla="*/ 13 h 278"/>
                    <a:gd name="T50" fmla="*/ 196 w 210"/>
                    <a:gd name="T51" fmla="*/ 259 h 278"/>
                    <a:gd name="T52" fmla="*/ 192 w 210"/>
                    <a:gd name="T53" fmla="*/ 263 h 278"/>
                    <a:gd name="T54" fmla="*/ 19 w 210"/>
                    <a:gd name="T55" fmla="*/ 263 h 278"/>
                    <a:gd name="T56" fmla="*/ 15 w 210"/>
                    <a:gd name="T57" fmla="*/ 259 h 278"/>
                    <a:gd name="T58" fmla="*/ 15 w 210"/>
                    <a:gd name="T59" fmla="*/ 64 h 278"/>
                    <a:gd name="T60" fmla="*/ 19 w 210"/>
                    <a:gd name="T61" fmla="*/ 59 h 278"/>
                    <a:gd name="T62" fmla="*/ 25 w 210"/>
                    <a:gd name="T63" fmla="*/ 59 h 278"/>
                    <a:gd name="T64" fmla="*/ 32 w 210"/>
                    <a:gd name="T65" fmla="*/ 59 h 278"/>
                    <a:gd name="T66" fmla="*/ 55 w 210"/>
                    <a:gd name="T67" fmla="*/ 59 h 278"/>
                    <a:gd name="T68" fmla="*/ 55 w 210"/>
                    <a:gd name="T69" fmla="*/ 63 h 278"/>
                    <a:gd name="T70" fmla="*/ 65 w 210"/>
                    <a:gd name="T71" fmla="*/ 72 h 278"/>
                    <a:gd name="T72" fmla="*/ 146 w 210"/>
                    <a:gd name="T73" fmla="*/ 72 h 278"/>
                    <a:gd name="T74" fmla="*/ 155 w 210"/>
                    <a:gd name="T75" fmla="*/ 63 h 278"/>
                    <a:gd name="T76" fmla="*/ 155 w 210"/>
                    <a:gd name="T77" fmla="*/ 59 h 278"/>
                    <a:gd name="T78" fmla="*/ 179 w 210"/>
                    <a:gd name="T79" fmla="*/ 59 h 278"/>
                    <a:gd name="T80" fmla="*/ 186 w 210"/>
                    <a:gd name="T81" fmla="*/ 59 h 278"/>
                    <a:gd name="T82" fmla="*/ 192 w 210"/>
                    <a:gd name="T83" fmla="*/ 59 h 278"/>
                    <a:gd name="T84" fmla="*/ 196 w 210"/>
                    <a:gd name="T85" fmla="*/ 64 h 278"/>
                    <a:gd name="T86" fmla="*/ 196 w 210"/>
                    <a:gd name="T87" fmla="*/ 259 h 2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210" h="278">
                      <a:moveTo>
                        <a:pt x="192" y="45"/>
                      </a:moveTo>
                      <a:cubicBezTo>
                        <a:pt x="155" y="45"/>
                        <a:pt x="155" y="45"/>
                        <a:pt x="155" y="45"/>
                      </a:cubicBezTo>
                      <a:cubicBezTo>
                        <a:pt x="155" y="41"/>
                        <a:pt x="155" y="41"/>
                        <a:pt x="155" y="41"/>
                      </a:cubicBezTo>
                      <a:cubicBezTo>
                        <a:pt x="155" y="36"/>
                        <a:pt x="151" y="32"/>
                        <a:pt x="146" y="32"/>
                      </a:cubicBezTo>
                      <a:cubicBezTo>
                        <a:pt x="125" y="32"/>
                        <a:pt x="125" y="32"/>
                        <a:pt x="125" y="32"/>
                      </a:cubicBezTo>
                      <a:cubicBezTo>
                        <a:pt x="127" y="29"/>
                        <a:pt x="128" y="26"/>
                        <a:pt x="128" y="22"/>
                      </a:cubicBezTo>
                      <a:cubicBezTo>
                        <a:pt x="128" y="10"/>
                        <a:pt x="118" y="0"/>
                        <a:pt x="105" y="0"/>
                      </a:cubicBezTo>
                      <a:cubicBezTo>
                        <a:pt x="93" y="0"/>
                        <a:pt x="83" y="10"/>
                        <a:pt x="83" y="22"/>
                      </a:cubicBezTo>
                      <a:cubicBezTo>
                        <a:pt x="83" y="26"/>
                        <a:pt x="84" y="29"/>
                        <a:pt x="85" y="32"/>
                      </a:cubicBezTo>
                      <a:cubicBezTo>
                        <a:pt x="65" y="32"/>
                        <a:pt x="65" y="32"/>
                        <a:pt x="65" y="32"/>
                      </a:cubicBezTo>
                      <a:cubicBezTo>
                        <a:pt x="59" y="32"/>
                        <a:pt x="55" y="36"/>
                        <a:pt x="55" y="41"/>
                      </a:cubicBezTo>
                      <a:cubicBezTo>
                        <a:pt x="55" y="45"/>
                        <a:pt x="55" y="45"/>
                        <a:pt x="55" y="45"/>
                      </a:cubicBezTo>
                      <a:cubicBezTo>
                        <a:pt x="19" y="45"/>
                        <a:pt x="19" y="45"/>
                        <a:pt x="19" y="45"/>
                      </a:cubicBezTo>
                      <a:cubicBezTo>
                        <a:pt x="8" y="45"/>
                        <a:pt x="0" y="53"/>
                        <a:pt x="0" y="64"/>
                      </a:cubicBezTo>
                      <a:cubicBezTo>
                        <a:pt x="0" y="259"/>
                        <a:pt x="0" y="259"/>
                        <a:pt x="0" y="259"/>
                      </a:cubicBezTo>
                      <a:cubicBezTo>
                        <a:pt x="0" y="270"/>
                        <a:pt x="8" y="278"/>
                        <a:pt x="19" y="278"/>
                      </a:cubicBezTo>
                      <a:cubicBezTo>
                        <a:pt x="192" y="278"/>
                        <a:pt x="192" y="278"/>
                        <a:pt x="192" y="278"/>
                      </a:cubicBezTo>
                      <a:cubicBezTo>
                        <a:pt x="202" y="278"/>
                        <a:pt x="210" y="270"/>
                        <a:pt x="210" y="259"/>
                      </a:cubicBezTo>
                      <a:cubicBezTo>
                        <a:pt x="210" y="64"/>
                        <a:pt x="210" y="64"/>
                        <a:pt x="210" y="64"/>
                      </a:cubicBezTo>
                      <a:cubicBezTo>
                        <a:pt x="210" y="53"/>
                        <a:pt x="202" y="45"/>
                        <a:pt x="192" y="45"/>
                      </a:cubicBezTo>
                      <a:close/>
                      <a:moveTo>
                        <a:pt x="105" y="13"/>
                      </a:moveTo>
                      <a:cubicBezTo>
                        <a:pt x="111" y="13"/>
                        <a:pt x="115" y="17"/>
                        <a:pt x="115" y="22"/>
                      </a:cubicBezTo>
                      <a:cubicBezTo>
                        <a:pt x="115" y="28"/>
                        <a:pt x="111" y="32"/>
                        <a:pt x="105" y="32"/>
                      </a:cubicBezTo>
                      <a:cubicBezTo>
                        <a:pt x="100" y="32"/>
                        <a:pt x="96" y="28"/>
                        <a:pt x="96" y="22"/>
                      </a:cubicBezTo>
                      <a:cubicBezTo>
                        <a:pt x="96" y="17"/>
                        <a:pt x="100" y="13"/>
                        <a:pt x="105" y="13"/>
                      </a:cubicBezTo>
                      <a:close/>
                      <a:moveTo>
                        <a:pt x="196" y="259"/>
                      </a:moveTo>
                      <a:cubicBezTo>
                        <a:pt x="196" y="261"/>
                        <a:pt x="194" y="263"/>
                        <a:pt x="192" y="263"/>
                      </a:cubicBezTo>
                      <a:cubicBezTo>
                        <a:pt x="19" y="263"/>
                        <a:pt x="19" y="263"/>
                        <a:pt x="19" y="263"/>
                      </a:cubicBezTo>
                      <a:cubicBezTo>
                        <a:pt x="17" y="263"/>
                        <a:pt x="15" y="261"/>
                        <a:pt x="15" y="259"/>
                      </a:cubicBezTo>
                      <a:cubicBezTo>
                        <a:pt x="15" y="64"/>
                        <a:pt x="15" y="64"/>
                        <a:pt x="15" y="64"/>
                      </a:cubicBezTo>
                      <a:cubicBezTo>
                        <a:pt x="15" y="61"/>
                        <a:pt x="17" y="59"/>
                        <a:pt x="19" y="59"/>
                      </a:cubicBezTo>
                      <a:cubicBezTo>
                        <a:pt x="25" y="59"/>
                        <a:pt x="25" y="59"/>
                        <a:pt x="25" y="59"/>
                      </a:cubicBezTo>
                      <a:cubicBezTo>
                        <a:pt x="32" y="59"/>
                        <a:pt x="32" y="59"/>
                        <a:pt x="32" y="59"/>
                      </a:cubicBezTo>
                      <a:cubicBezTo>
                        <a:pt x="55" y="59"/>
                        <a:pt x="55" y="59"/>
                        <a:pt x="55" y="59"/>
                      </a:cubicBezTo>
                      <a:cubicBezTo>
                        <a:pt x="55" y="63"/>
                        <a:pt x="55" y="63"/>
                        <a:pt x="55" y="63"/>
                      </a:cubicBezTo>
                      <a:cubicBezTo>
                        <a:pt x="55" y="68"/>
                        <a:pt x="59" y="72"/>
                        <a:pt x="65" y="72"/>
                      </a:cubicBezTo>
                      <a:cubicBezTo>
                        <a:pt x="146" y="72"/>
                        <a:pt x="146" y="72"/>
                        <a:pt x="146" y="72"/>
                      </a:cubicBezTo>
                      <a:cubicBezTo>
                        <a:pt x="151" y="72"/>
                        <a:pt x="155" y="68"/>
                        <a:pt x="155" y="63"/>
                      </a:cubicBezTo>
                      <a:cubicBezTo>
                        <a:pt x="155" y="59"/>
                        <a:pt x="155" y="59"/>
                        <a:pt x="155" y="59"/>
                      </a:cubicBezTo>
                      <a:cubicBezTo>
                        <a:pt x="179" y="59"/>
                        <a:pt x="179" y="59"/>
                        <a:pt x="179" y="59"/>
                      </a:cubicBezTo>
                      <a:cubicBezTo>
                        <a:pt x="186" y="59"/>
                        <a:pt x="186" y="59"/>
                        <a:pt x="186" y="59"/>
                      </a:cubicBezTo>
                      <a:cubicBezTo>
                        <a:pt x="192" y="59"/>
                        <a:pt x="192" y="59"/>
                        <a:pt x="192" y="59"/>
                      </a:cubicBezTo>
                      <a:cubicBezTo>
                        <a:pt x="194" y="59"/>
                        <a:pt x="196" y="61"/>
                        <a:pt x="196" y="64"/>
                      </a:cubicBezTo>
                      <a:lnTo>
                        <a:pt x="196" y="25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defTabSz="18288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阿里巴巴普惠体 3.0 65 Medium" panose="00020600040101010101" pitchFamily="18" charset="-122"/>
                    <a:cs typeface="阿里巴巴普惠体 3.0 65 Medium" panose="00020600040101010101" pitchFamily="18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48" name="任意多边形: 形状 25"/>
                <p:cNvSpPr/>
                <p:nvPr/>
              </p:nvSpPr>
              <p:spPr bwMode="auto">
                <a:xfrm>
                  <a:off x="4268788" y="2192338"/>
                  <a:ext cx="342900" cy="311150"/>
                </a:xfrm>
                <a:custGeom>
                  <a:avLst/>
                  <a:gdLst>
                    <a:gd name="T0" fmla="*/ 122 w 128"/>
                    <a:gd name="T1" fmla="*/ 4 h 116"/>
                    <a:gd name="T2" fmla="*/ 105 w 128"/>
                    <a:gd name="T3" fmla="*/ 6 h 116"/>
                    <a:gd name="T4" fmla="*/ 44 w 128"/>
                    <a:gd name="T5" fmla="*/ 81 h 116"/>
                    <a:gd name="T6" fmla="*/ 24 w 128"/>
                    <a:gd name="T7" fmla="*/ 58 h 116"/>
                    <a:gd name="T8" fmla="*/ 7 w 128"/>
                    <a:gd name="T9" fmla="*/ 56 h 116"/>
                    <a:gd name="T10" fmla="*/ 5 w 128"/>
                    <a:gd name="T11" fmla="*/ 71 h 116"/>
                    <a:gd name="T12" fmla="*/ 45 w 128"/>
                    <a:gd name="T13" fmla="*/ 116 h 116"/>
                    <a:gd name="T14" fmla="*/ 124 w 128"/>
                    <a:gd name="T15" fmla="*/ 19 h 116"/>
                    <a:gd name="T16" fmla="*/ 122 w 128"/>
                    <a:gd name="T17" fmla="*/ 4 h 1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28" h="116">
                      <a:moveTo>
                        <a:pt x="122" y="4"/>
                      </a:moveTo>
                      <a:cubicBezTo>
                        <a:pt x="116" y="0"/>
                        <a:pt x="109" y="1"/>
                        <a:pt x="105" y="6"/>
                      </a:cubicBezTo>
                      <a:cubicBezTo>
                        <a:pt x="44" y="81"/>
                        <a:pt x="44" y="81"/>
                        <a:pt x="44" y="81"/>
                      </a:cubicBezTo>
                      <a:cubicBezTo>
                        <a:pt x="24" y="58"/>
                        <a:pt x="24" y="58"/>
                        <a:pt x="24" y="58"/>
                      </a:cubicBezTo>
                      <a:cubicBezTo>
                        <a:pt x="19" y="53"/>
                        <a:pt x="12" y="52"/>
                        <a:pt x="7" y="56"/>
                      </a:cubicBezTo>
                      <a:cubicBezTo>
                        <a:pt x="1" y="60"/>
                        <a:pt x="0" y="66"/>
                        <a:pt x="5" y="71"/>
                      </a:cubicBezTo>
                      <a:cubicBezTo>
                        <a:pt x="45" y="116"/>
                        <a:pt x="45" y="116"/>
                        <a:pt x="45" y="116"/>
                      </a:cubicBezTo>
                      <a:cubicBezTo>
                        <a:pt x="124" y="19"/>
                        <a:pt x="124" y="19"/>
                        <a:pt x="124" y="19"/>
                      </a:cubicBezTo>
                      <a:cubicBezTo>
                        <a:pt x="128" y="14"/>
                        <a:pt x="127" y="7"/>
                        <a:pt x="122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defTabSz="18288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阿里巴巴普惠体 3.0 65 Medium" panose="00020600040101010101" pitchFamily="18" charset="-122"/>
                    <a:cs typeface="阿里巴巴普惠体 3.0 65 Medium" panose="00020600040101010101" pitchFamily="18" charset="-122"/>
                    <a:sym typeface="Arial" panose="020B0604020202020204" pitchFamily="34" charset="0"/>
                  </a:endParaRPr>
                </a:p>
              </p:txBody>
            </p:sp>
          </p:grpSp>
        </p:grpSp>
        <p:grpSp>
          <p:nvGrpSpPr>
            <p:cNvPr id="11" name="组合 10"/>
            <p:cNvGrpSpPr/>
            <p:nvPr/>
          </p:nvGrpSpPr>
          <p:grpSpPr>
            <a:xfrm>
              <a:off x="1366656" y="5516756"/>
              <a:ext cx="4838052" cy="2473290"/>
              <a:chOff x="1443952" y="2626849"/>
              <a:chExt cx="4838052" cy="2473290"/>
            </a:xfrm>
          </p:grpSpPr>
          <p:sp>
            <p:nvSpPr>
              <p:cNvPr id="103" name="任意多边形: 形状 43"/>
              <p:cNvSpPr/>
              <p:nvPr/>
            </p:nvSpPr>
            <p:spPr bwMode="auto">
              <a:xfrm>
                <a:off x="3080435" y="2626849"/>
                <a:ext cx="3201569" cy="2473290"/>
              </a:xfrm>
              <a:custGeom>
                <a:avLst/>
                <a:gdLst>
                  <a:gd name="T0" fmla="*/ 705 w 1121"/>
                  <a:gd name="T1" fmla="*/ 866 h 866"/>
                  <a:gd name="T2" fmla="*/ 705 w 1121"/>
                  <a:gd name="T3" fmla="*/ 672 h 866"/>
                  <a:gd name="T4" fmla="*/ 0 w 1121"/>
                  <a:gd name="T5" fmla="*/ 672 h 866"/>
                  <a:gd name="T6" fmla="*/ 0 w 1121"/>
                  <a:gd name="T7" fmla="*/ 194 h 866"/>
                  <a:gd name="T8" fmla="*/ 705 w 1121"/>
                  <a:gd name="T9" fmla="*/ 194 h 866"/>
                  <a:gd name="T10" fmla="*/ 705 w 1121"/>
                  <a:gd name="T11" fmla="*/ 0 h 866"/>
                  <a:gd name="T12" fmla="*/ 1121 w 1121"/>
                  <a:gd name="T13" fmla="*/ 432 h 866"/>
                  <a:gd name="T14" fmla="*/ 705 w 1121"/>
                  <a:gd name="T15" fmla="*/ 866 h 866"/>
                  <a:gd name="T16" fmla="*/ 705 w 1121"/>
                  <a:gd name="T17" fmla="*/ 866 h 8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21" h="866">
                    <a:moveTo>
                      <a:pt x="705" y="866"/>
                    </a:moveTo>
                    <a:lnTo>
                      <a:pt x="705" y="672"/>
                    </a:lnTo>
                    <a:lnTo>
                      <a:pt x="0" y="672"/>
                    </a:lnTo>
                    <a:lnTo>
                      <a:pt x="0" y="194"/>
                    </a:lnTo>
                    <a:lnTo>
                      <a:pt x="705" y="194"/>
                    </a:lnTo>
                    <a:lnTo>
                      <a:pt x="705" y="0"/>
                    </a:lnTo>
                    <a:lnTo>
                      <a:pt x="1121" y="432"/>
                    </a:lnTo>
                    <a:lnTo>
                      <a:pt x="705" y="866"/>
                    </a:lnTo>
                    <a:lnTo>
                      <a:pt x="705" y="866"/>
                    </a:lnTo>
                    <a:close/>
                  </a:path>
                </a:pathLst>
              </a:custGeom>
              <a:solidFill>
                <a:srgbClr val="588DCB"/>
              </a:solidFill>
              <a:ln>
                <a:noFill/>
              </a:ln>
            </p:spPr>
            <p:txBody>
              <a:bodyPr anchor="ctr"/>
              <a:lstStyle/>
              <a:p>
                <a:pPr marL="0" marR="0" lvl="0" indent="0" defTabSz="1828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anose="020B0604020202020204" pitchFamily="34" charset="0"/>
                  <a:ea typeface="阿里巴巴普惠体 3.0 65 Medium" panose="00020600040101010101" pitchFamily="18" charset="-122"/>
                  <a:cs typeface="阿里巴巴普惠体 3.0 65 Medium" panose="00020600040101010101" pitchFamily="18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04" name="椭圆 103"/>
              <p:cNvSpPr/>
              <p:nvPr/>
            </p:nvSpPr>
            <p:spPr bwMode="auto">
              <a:xfrm>
                <a:off x="1443952" y="2661121"/>
                <a:ext cx="2399034" cy="2404746"/>
              </a:xfrm>
              <a:prstGeom prst="ellipse">
                <a:avLst/>
              </a:prstGeom>
              <a:solidFill>
                <a:srgbClr val="588DCB"/>
              </a:solidFill>
              <a:ln>
                <a:noFill/>
              </a:ln>
            </p:spPr>
            <p:txBody>
              <a:bodyPr anchor="ctr"/>
              <a:lstStyle/>
              <a:p>
                <a:pPr marL="0" marR="0" lvl="0" indent="0" defTabSz="1828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anose="020B0604020202020204" pitchFamily="34" charset="0"/>
                  <a:ea typeface="阿里巴巴普惠体 3.0 65 Medium" panose="00020600040101010101" pitchFamily="18" charset="-122"/>
                  <a:cs typeface="阿里巴巴普惠体 3.0 65 Medium" panose="00020600040101010101" pitchFamily="18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05" name="椭圆 104"/>
              <p:cNvSpPr/>
              <p:nvPr/>
            </p:nvSpPr>
            <p:spPr bwMode="auto">
              <a:xfrm>
                <a:off x="1748116" y="2963856"/>
                <a:ext cx="1790708" cy="1796419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="ctr"/>
              <a:lstStyle/>
              <a:p>
                <a:pPr marL="0" marR="0" lvl="0" indent="0" defTabSz="1828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anose="020B0604020202020204" pitchFamily="34" charset="0"/>
                  <a:ea typeface="阿里巴巴普惠体 3.0 65 Medium" panose="00020600040101010101" pitchFamily="18" charset="-122"/>
                  <a:cs typeface="阿里巴巴普惠体 3.0 65 Medium" panose="00020600040101010101" pitchFamily="18" charset="-122"/>
                  <a:sym typeface="Arial" panose="020B0604020202020204" pitchFamily="34" charset="0"/>
                </a:endParaRPr>
              </a:p>
            </p:txBody>
          </p:sp>
          <p:pic>
            <p:nvPicPr>
              <p:cNvPr id="10" name="图形 9"/>
              <p:cNvPicPr>
                <a:picLocks noChangeAspect="1"/>
              </p:cNvPicPr>
              <p:nvPr/>
            </p:nvPicPr>
            <p:blipFill>
              <a:blip r:embed="rId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/>
              </a:stretch>
            </p:blipFill>
            <p:spPr>
              <a:xfrm>
                <a:off x="1883229" y="3194650"/>
                <a:ext cx="1474434" cy="1474434"/>
              </a:xfrm>
              <a:prstGeom prst="rect">
                <a:avLst/>
              </a:prstGeom>
            </p:spPr>
          </p:pic>
        </p:grpSp>
      </p:grpSp>
      <p:sp>
        <p:nvSpPr>
          <p:cNvPr id="6" name="文本框 5"/>
          <p:cNvSpPr txBox="1"/>
          <p:nvPr/>
        </p:nvSpPr>
        <p:spPr>
          <a:xfrm>
            <a:off x="568960" y="285750"/>
            <a:ext cx="4904740" cy="5556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3200">
                <a:latin typeface="阿里巴巴普惠体 3.0 105 Heavy" panose="00020600040101010101" pitchFamily="18" charset="-122"/>
                <a:ea typeface="阿里巴巴普惠体 3.0 105 Heavy" panose="00020600040101010101" pitchFamily="18" charset="-122"/>
              </a:rPr>
              <a:t>优势一：开箱即用</a:t>
            </a:r>
            <a:endParaRPr lang="zh-CN" altLang="en-US" sz="3200">
              <a:latin typeface="阿里巴巴普惠体 3.0 105 Heavy" panose="00020600040101010101" pitchFamily="18" charset="-122"/>
              <a:ea typeface="阿里巴巴普惠体 3.0 105 Heavy" panose="00020600040101010101" pitchFamily="18" charset="-122"/>
            </a:endParaRPr>
          </a:p>
        </p:txBody>
      </p:sp>
    </p:spTree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7"/>
          <p:cNvSpPr/>
          <p:nvPr/>
        </p:nvSpPr>
        <p:spPr>
          <a:xfrm>
            <a:off x="2140200" y="2239200"/>
            <a:ext cx="1260000" cy="612000"/>
          </a:xfrm>
          <a:prstGeom prst="roundRect">
            <a:avLst>
              <a:gd name="adj" fmla="val 23360"/>
            </a:avLst>
          </a:prstGeom>
          <a:solidFill>
            <a:srgbClr val="5A55FA"/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noAutofit/>
          </a:bodyPr>
          <a:lstStyle/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1400" b="0" dirty="0">
                <a:solidFill>
                  <a:srgbClr val="FFFFFF"/>
                </a:solidFill>
                <a:latin typeface="Arial" panose="020B0604020202020204" pitchFamily="34" charset="0"/>
                <a:ea typeface="阿里巴巴普惠体 3.0 65 Medium" panose="00020600040101010101" pitchFamily="18" charset="-122"/>
                <a:cs typeface="阿里巴巴普惠体 3.0 65 Medium" panose="00020600040101010101" pitchFamily="18" charset="-122"/>
                <a:sym typeface="Arial" panose="020B0604020202020204" pitchFamily="34" charset="0"/>
              </a:rPr>
              <a:t>在线文档</a:t>
            </a:r>
            <a:endParaRPr kumimoji="0" lang="zh-CN" altLang="en-US" sz="1400" b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Arial" panose="020B0604020202020204" pitchFamily="34" charset="0"/>
              <a:ea typeface="阿里巴巴普惠体 3.0 65 Medium" panose="00020600040101010101" pitchFamily="18" charset="-122"/>
              <a:cs typeface="阿里巴巴普惠体 3.0 65 Medium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5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CN" sz="550" smtClean="0">
                <a:latin typeface="Arial" panose="020B0604020202020204" pitchFamily="34" charset="0"/>
                <a:ea typeface="阿里巴巴普惠体 3.0 65 Medium" panose="00020600040101010101" pitchFamily="18" charset="-122"/>
                <a:cs typeface="阿里巴巴普惠体 3.0 65 Medium" panose="00020600040101010101" pitchFamily="18" charset="-122"/>
                <a:sym typeface="Arial" panose="020B0604020202020204" pitchFamily="34" charset="0"/>
              </a:rPr>
            </a:fld>
            <a:endParaRPr lang="en-US" altLang="zh-CN" sz="550" dirty="0">
              <a:latin typeface="Arial" panose="020B0604020202020204" pitchFamily="34" charset="0"/>
              <a:ea typeface="阿里巴巴普惠体 3.0 65 Medium" panose="00020600040101010101" pitchFamily="18" charset="-122"/>
              <a:cs typeface="阿里巴巴普惠体 3.0 65 Medium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" y="907207"/>
            <a:ext cx="12192000" cy="7372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  <a:buClrTx/>
              <a:buSzTx/>
              <a:buFontTx/>
            </a:pPr>
            <a:r>
              <a:rPr lang="zh-CN" altLang="en-US" sz="28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 3.0 105 Heavy" panose="00020600040101010101" pitchFamily="18" charset="-122"/>
                <a:ea typeface="阿里巴巴普惠体 3.0 105 Heavy" panose="00020600040101010101" pitchFamily="18" charset="-122"/>
                <a:cs typeface="阿里巴巴普惠体 3.0 105 Heavy" panose="00020600040101010101" pitchFamily="18" charset="-122"/>
                <a:sym typeface="Arial" panose="020B0604020202020204" pitchFamily="34" charset="0"/>
              </a:rPr>
              <a:t>零编码快速嵌入到第三方业务系统，提供即时智能问答和信息检索功能</a:t>
            </a:r>
            <a:endParaRPr lang="zh-CN" altLang="en-US" sz="2800" b="0" dirty="0">
              <a:solidFill>
                <a:schemeClr val="tx1">
                  <a:lumMod val="65000"/>
                  <a:lumOff val="35000"/>
                </a:schemeClr>
              </a:solidFill>
              <a:latin typeface="阿里巴巴普惠体 3.0 105 Heavy" panose="00020600040101010101" pitchFamily="18" charset="-122"/>
              <a:ea typeface="阿里巴巴普惠体 3.0 105 Heavy" panose="00020600040101010101" pitchFamily="18" charset="-122"/>
              <a:cs typeface="阿里巴巴普惠体 3.0 105 Heavy" panose="00020600040101010101" pitchFamily="18" charset="-122"/>
              <a:sym typeface="Arial" panose="020B0604020202020204" pitchFamily="34" charset="0"/>
            </a:endParaRPr>
          </a:p>
        </p:txBody>
      </p:sp>
      <p:pic>
        <p:nvPicPr>
          <p:cNvPr id="6" name="Picture 4" descr="MaxKB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8807" y="3705705"/>
            <a:ext cx="1603834" cy="476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圆角矩形 7"/>
          <p:cNvSpPr/>
          <p:nvPr/>
        </p:nvSpPr>
        <p:spPr>
          <a:xfrm>
            <a:off x="587766" y="3105110"/>
            <a:ext cx="1260000" cy="612000"/>
          </a:xfrm>
          <a:prstGeom prst="roundRect">
            <a:avLst>
              <a:gd name="adj" fmla="val 23360"/>
            </a:avLst>
          </a:prstGeom>
          <a:solidFill>
            <a:srgbClr val="5A55FA"/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noAutofit/>
          </a:bodyPr>
          <a:lstStyle/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1400" b="0">
                <a:solidFill>
                  <a:srgbClr val="FFFFFF"/>
                </a:solidFill>
                <a:latin typeface="Arial" panose="020B0604020202020204" pitchFamily="34" charset="0"/>
                <a:ea typeface="阿里巴巴普惠体 3.0 65 Medium" panose="00020600040101010101" pitchFamily="18" charset="-122"/>
                <a:cs typeface="阿里巴巴普惠体 3.0 65 Medium" panose="00020600040101010101" pitchFamily="18" charset="-122"/>
                <a:sym typeface="Arial" panose="020B0604020202020204" pitchFamily="34" charset="0"/>
              </a:rPr>
              <a:t>知识管理系统</a:t>
            </a:r>
            <a:endParaRPr kumimoji="0" lang="zh-CN" altLang="en-US" sz="1400" b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Arial" panose="020B0604020202020204" pitchFamily="34" charset="0"/>
              <a:ea typeface="阿里巴巴普惠体 3.0 65 Medium" panose="00020600040101010101" pitchFamily="18" charset="-122"/>
              <a:cs typeface="阿里巴巴普惠体 3.0 65 Medium" panose="00020600040101010101" pitchFamily="18" charset="-122"/>
              <a:sym typeface="Arial" panose="020B0604020202020204" pitchFamily="34" charset="0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6440" y="2239645"/>
            <a:ext cx="5797550" cy="3402965"/>
          </a:xfrm>
          <a:prstGeom prst="rect">
            <a:avLst/>
          </a:prstGeom>
        </p:spPr>
      </p:pic>
      <p:sp>
        <p:nvSpPr>
          <p:cNvPr id="7" name="圆角矩形 7"/>
          <p:cNvSpPr/>
          <p:nvPr/>
        </p:nvSpPr>
        <p:spPr>
          <a:xfrm>
            <a:off x="3693600" y="3105000"/>
            <a:ext cx="1260000" cy="612000"/>
          </a:xfrm>
          <a:prstGeom prst="roundRect">
            <a:avLst>
              <a:gd name="adj" fmla="val 23360"/>
            </a:avLst>
          </a:prstGeom>
          <a:solidFill>
            <a:srgbClr val="5A55FA"/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noAutofit/>
          </a:bodyPr>
          <a:lstStyle/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1400" b="0" dirty="0">
                <a:solidFill>
                  <a:srgbClr val="FFFFFF"/>
                </a:solidFill>
                <a:latin typeface="Arial" panose="020B0604020202020204" pitchFamily="34" charset="0"/>
                <a:ea typeface="阿里巴巴普惠体 3.0 65 Medium" panose="00020600040101010101" pitchFamily="18" charset="-122"/>
                <a:cs typeface="阿里巴巴普惠体 3.0 65 Medium" panose="00020600040101010101" pitchFamily="18" charset="-122"/>
                <a:sym typeface="Arial" panose="020B0604020202020204" pitchFamily="34" charset="0"/>
              </a:rPr>
              <a:t>客服系统</a:t>
            </a:r>
            <a:endParaRPr kumimoji="0" lang="zh-CN" altLang="en-US" sz="1400" b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Arial" panose="020B0604020202020204" pitchFamily="34" charset="0"/>
              <a:ea typeface="阿里巴巴普惠体 3.0 65 Medium" panose="00020600040101010101" pitchFamily="18" charset="-122"/>
              <a:cs typeface="阿里巴巴普惠体 3.0 65 Medium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12" name="圆角矩形 7"/>
          <p:cNvSpPr/>
          <p:nvPr/>
        </p:nvSpPr>
        <p:spPr>
          <a:xfrm>
            <a:off x="3693600" y="4181400"/>
            <a:ext cx="1260000" cy="612000"/>
          </a:xfrm>
          <a:prstGeom prst="roundRect">
            <a:avLst>
              <a:gd name="adj" fmla="val 23360"/>
            </a:avLst>
          </a:prstGeom>
          <a:solidFill>
            <a:srgbClr val="5A55FA"/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noAutofit/>
          </a:bodyPr>
          <a:lstStyle/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1400" b="0" dirty="0">
                <a:solidFill>
                  <a:srgbClr val="FFFFFF"/>
                </a:solidFill>
                <a:latin typeface="Arial" panose="020B0604020202020204" pitchFamily="34" charset="0"/>
                <a:ea typeface="阿里巴巴普惠体 3.0 65 Medium" panose="00020600040101010101" pitchFamily="18" charset="-122"/>
                <a:cs typeface="阿里巴巴普惠体 3.0 65 Medium" panose="00020600040101010101" pitchFamily="18" charset="-122"/>
                <a:sym typeface="Arial" panose="020B0604020202020204" pitchFamily="34" charset="0"/>
              </a:rPr>
              <a:t>营销系统</a:t>
            </a:r>
            <a:endParaRPr kumimoji="0" lang="zh-CN" altLang="en-US" sz="1400" b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Arial" panose="020B0604020202020204" pitchFamily="34" charset="0"/>
              <a:ea typeface="阿里巴巴普惠体 3.0 65 Medium" panose="00020600040101010101" pitchFamily="18" charset="-122"/>
              <a:cs typeface="阿里巴巴普惠体 3.0 65 Medium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13" name="圆角矩形 7"/>
          <p:cNvSpPr/>
          <p:nvPr/>
        </p:nvSpPr>
        <p:spPr>
          <a:xfrm>
            <a:off x="588600" y="4181400"/>
            <a:ext cx="1260000" cy="612000"/>
          </a:xfrm>
          <a:prstGeom prst="roundRect">
            <a:avLst>
              <a:gd name="adj" fmla="val 23360"/>
            </a:avLst>
          </a:prstGeom>
          <a:solidFill>
            <a:srgbClr val="5A55FA"/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noAutofit/>
          </a:bodyPr>
          <a:lstStyle/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1400" b="0" dirty="0">
                <a:solidFill>
                  <a:srgbClr val="FFFFFF"/>
                </a:solidFill>
                <a:latin typeface="Arial" panose="020B0604020202020204" pitchFamily="34" charset="0"/>
                <a:ea typeface="阿里巴巴普惠体 3.0 65 Medium" panose="00020600040101010101" pitchFamily="18" charset="-122"/>
                <a:cs typeface="阿里巴巴普惠体 3.0 65 Medium" panose="00020600040101010101" pitchFamily="18" charset="-122"/>
                <a:sym typeface="Arial" panose="020B0604020202020204" pitchFamily="34" charset="0"/>
              </a:rPr>
              <a:t>企业官网</a:t>
            </a:r>
            <a:endParaRPr kumimoji="0" lang="zh-CN" altLang="en-US" sz="1400" b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Arial" panose="020B0604020202020204" pitchFamily="34" charset="0"/>
              <a:ea typeface="阿里巴巴普惠体 3.0 65 Medium" panose="00020600040101010101" pitchFamily="18" charset="-122"/>
              <a:cs typeface="阿里巴巴普惠体 3.0 65 Medium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15" name="圆角矩形 7"/>
          <p:cNvSpPr/>
          <p:nvPr/>
        </p:nvSpPr>
        <p:spPr>
          <a:xfrm>
            <a:off x="2082600" y="4975200"/>
            <a:ext cx="1260000" cy="612000"/>
          </a:xfrm>
          <a:prstGeom prst="roundRect">
            <a:avLst>
              <a:gd name="adj" fmla="val 23360"/>
            </a:avLst>
          </a:prstGeom>
          <a:solidFill>
            <a:srgbClr val="5A55FA"/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noAutofit/>
          </a:bodyPr>
          <a:lstStyle/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1400" b="0" dirty="0">
                <a:solidFill>
                  <a:srgbClr val="FFFFFF"/>
                </a:solidFill>
                <a:latin typeface="Arial" panose="020B0604020202020204" pitchFamily="34" charset="0"/>
                <a:ea typeface="阿里巴巴普惠体 3.0 65 Medium" panose="00020600040101010101" pitchFamily="18" charset="-122"/>
                <a:cs typeface="阿里巴巴普惠体 3.0 65 Medium" panose="00020600040101010101" pitchFamily="18" charset="-122"/>
                <a:sym typeface="Arial" panose="020B0604020202020204" pitchFamily="34" charset="0"/>
              </a:rPr>
              <a:t>……</a:t>
            </a:r>
            <a:endParaRPr kumimoji="0" lang="zh-CN" altLang="en-US" sz="1400" b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Arial" panose="020B0604020202020204" pitchFamily="34" charset="0"/>
              <a:ea typeface="阿里巴巴普惠体 3.0 65 Medium" panose="00020600040101010101" pitchFamily="18" charset="-122"/>
              <a:cs typeface="阿里巴巴普惠体 3.0 65 Medium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68960" y="285750"/>
            <a:ext cx="5147310" cy="5556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3200">
                <a:latin typeface="阿里巴巴普惠体 3.0 105 Heavy" panose="00020600040101010101" pitchFamily="18" charset="-122"/>
                <a:ea typeface="阿里巴巴普惠体 3.0 105 Heavy" panose="00020600040101010101" pitchFamily="18" charset="-122"/>
              </a:rPr>
              <a:t>优势二：无缝衔接</a:t>
            </a:r>
            <a:endParaRPr lang="zh-CN" altLang="en-US" sz="3200">
              <a:latin typeface="阿里巴巴普惠体 3.0 105 Heavy" panose="00020600040101010101" pitchFamily="18" charset="-122"/>
              <a:ea typeface="阿里巴巴普惠体 3.0 105 Heavy" panose="00020600040101010101" pitchFamily="18" charset="-122"/>
            </a:endParaRPr>
          </a:p>
        </p:txBody>
      </p:sp>
    </p:spTree>
  </p:cSld>
  <p:clrMapOvr>
    <a:masterClrMapping/>
  </p:clrMapOvr>
  <p:transition/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BEAUTIFY_FLAG" val="#wm#"/>
  <p:tag name="KSO_WM_UNIT_TYPE" val="l_h_i"/>
  <p:tag name="KSO_WM_UNIT_INDEX" val="1_1_2"/>
  <p:tag name="KSO_WM_UNIT_ID" val="diagram19882022_3*l_h_i*1_1_2"/>
  <p:tag name="KSO_WM_TEMPLATE_INDEX" val="19882022"/>
  <p:tag name="KSO_WM_TAG_VERSION" val="2.0"/>
  <p:tag name="KSO_WM_DIAGRAM_GROUP_CODE" val="l1-1"/>
  <p:tag name="KSO_WM_DIAGRAM_VIRTUALLY_FRAME" val="{&quot;height&quot;:455.296968503937,&quot;left&quot;:243.55779527559056,&quot;top&quot;:78.50303149606293,&quot;width&quot;:602.699527559055}"/>
</p:tagLst>
</file>

<file path=ppt/tags/tag11.xml><?xml version="1.0" encoding="utf-8"?>
<p:tagLst xmlns:p="http://schemas.openxmlformats.org/presentationml/2006/main">
  <p:tag name="KSO_WM_BEAUTIFY_FLAG" val="#wm#"/>
  <p:tag name="KSO_WM_UNIT_TYPE" val="l_h_x"/>
  <p:tag name="KSO_WM_UNIT_INDEX" val="1_1_1"/>
  <p:tag name="KSO_WM_UNIT_ID" val="diagram19882022_3*l_h_x*1_1_1"/>
  <p:tag name="KSO_WM_TEMPLATE_INDEX" val="19882022"/>
  <p:tag name="KSO_WM_TAG_VERSION" val="2.0"/>
  <p:tag name="KSO_WM_DIAGRAM_GROUP_CODE" val="l1-1"/>
  <p:tag name="KSO_WM_DIAGRAM_VIRTUALLY_FRAME" val="{&quot;height&quot;:455.296968503937,&quot;left&quot;:243.55779527559056,&quot;top&quot;:78.50303149606293,&quot;width&quot;:602.699527559055}"/>
</p:tagLst>
</file>

<file path=ppt/tags/tag12.xml><?xml version="1.0" encoding="utf-8"?>
<p:tagLst xmlns:p="http://schemas.openxmlformats.org/presentationml/2006/main">
  <p:tag name="KSO_WM_DIAGRAM_VIRTUALLY_FRAME" val="{&quot;height&quot;:455.296968503937,&quot;left&quot;:243.55779527559056,&quot;top&quot;:78.50303149606293,&quot;width&quot;:602.699527559055}"/>
</p:tagLst>
</file>

<file path=ppt/tags/tag13.xml><?xml version="1.0" encoding="utf-8"?>
<p:tagLst xmlns:p="http://schemas.openxmlformats.org/presentationml/2006/main">
  <p:tag name="KSO_WM_BEAUTIFY_FLAG" val="#wm#"/>
  <p:tag name="KSO_WM_UNIT_TYPE" val="l_h_i"/>
  <p:tag name="KSO_WM_UNIT_INDEX" val="1_2_1"/>
  <p:tag name="KSO_WM_UNIT_ID" val="diagram19882022_3*l_h_i*1_2_1"/>
  <p:tag name="KSO_WM_TEMPLATE_INDEX" val="19882022"/>
  <p:tag name="KSO_WM_TAG_VERSION" val="2.0"/>
  <p:tag name="KSO_WM_DIAGRAM_GROUP_CODE" val="l1-1"/>
  <p:tag name="KSO_WM_UNIT_SUBTYPE" val="d"/>
  <p:tag name="KSO_WM_DIAGRAM_VIRTUALLY_FRAME" val="{&quot;height&quot;:455.296968503937,&quot;left&quot;:243.55779527559056,&quot;top&quot;:78.50303149606293,&quot;width&quot;:602.699527559055}"/>
</p:tagLst>
</file>

<file path=ppt/tags/tag14.xml><?xml version="1.0" encoding="utf-8"?>
<p:tagLst xmlns:p="http://schemas.openxmlformats.org/presentationml/2006/main">
  <p:tag name="KSO_WM_BEAUTIFY_FLAG" val="#wm#"/>
  <p:tag name="KSO_WM_UNIT_TYPE" val="l_h_a"/>
  <p:tag name="KSO_WM_UNIT_INDEX" val="1_2_1"/>
  <p:tag name="KSO_WM_UNIT_ID" val="diagram19882022_3*l_h_a*1_2_1"/>
  <p:tag name="KSO_WM_TEMPLATE_INDEX" val="19882022"/>
  <p:tag name="KSO_WM_TAG_VERSION" val="2.0"/>
  <p:tag name="KSO_WM_DIAGRAM_GROUP_CODE" val="l1-1"/>
  <p:tag name="KSO_WM_DIAGRAM_VIRTUALLY_FRAME" val="{&quot;height&quot;:455.296968503937,&quot;left&quot;:243.55779527559056,&quot;top&quot;:78.50303149606293,&quot;width&quot;:602.699527559055}"/>
</p:tagLst>
</file>

<file path=ppt/tags/tag15.xml><?xml version="1.0" encoding="utf-8"?>
<p:tagLst xmlns:p="http://schemas.openxmlformats.org/presentationml/2006/main">
  <p:tag name="KSO_WM_BEAUTIFY_FLAG" val="#wm#"/>
  <p:tag name="KSO_WM_UNIT_TYPE" val="l_h_i"/>
  <p:tag name="KSO_WM_UNIT_INDEX" val="1_2_2"/>
  <p:tag name="KSO_WM_UNIT_ID" val="diagram19882022_3*l_h_i*1_2_2"/>
  <p:tag name="KSO_WM_TEMPLATE_INDEX" val="19882022"/>
  <p:tag name="KSO_WM_TAG_VERSION" val="2.0"/>
  <p:tag name="KSO_WM_DIAGRAM_GROUP_CODE" val="l1-1"/>
  <p:tag name="KSO_WM_DIAGRAM_VIRTUALLY_FRAME" val="{&quot;height&quot;:455.296968503937,&quot;left&quot;:243.55779527559056,&quot;top&quot;:78.50303149606293,&quot;width&quot;:602.699527559055}"/>
</p:tagLst>
</file>

<file path=ppt/tags/tag16.xml><?xml version="1.0" encoding="utf-8"?>
<p:tagLst xmlns:p="http://schemas.openxmlformats.org/presentationml/2006/main">
  <p:tag name="KSO_WM_BEAUTIFY_FLAG" val="#wm#"/>
  <p:tag name="KSO_WM_UNIT_TYPE" val="l_h_x"/>
  <p:tag name="KSO_WM_UNIT_INDEX" val="1_2_1"/>
  <p:tag name="KSO_WM_UNIT_ID" val="diagram19882022_3*l_h_x*1_2_1"/>
  <p:tag name="KSO_WM_TEMPLATE_INDEX" val="19882022"/>
  <p:tag name="KSO_WM_TAG_VERSION" val="2.0"/>
  <p:tag name="KSO_WM_DIAGRAM_GROUP_CODE" val="l1-1"/>
  <p:tag name="KSO_WM_DIAGRAM_VIRTUALLY_FRAME" val="{&quot;height&quot;:455.296968503937,&quot;left&quot;:243.55779527559056,&quot;top&quot;:78.50303149606293,&quot;width&quot;:602.699527559055}"/>
</p:tagLst>
</file>

<file path=ppt/tags/tag17.xml><?xml version="1.0" encoding="utf-8"?>
<p:tagLst xmlns:p="http://schemas.openxmlformats.org/presentationml/2006/main">
  <p:tag name="KSO_WM_BEAUTIFY_FLAG" val="#wm#"/>
  <p:tag name="KSO_WM_UNIT_TYPE" val="l_h_i"/>
  <p:tag name="KSO_WM_UNIT_INDEX" val="1_3_1"/>
  <p:tag name="KSO_WM_UNIT_ID" val="diagram19882022_3*l_h_i*1_3_1"/>
  <p:tag name="KSO_WM_TEMPLATE_INDEX" val="19882022"/>
  <p:tag name="KSO_WM_TAG_VERSION" val="2.0"/>
  <p:tag name="KSO_WM_DIAGRAM_GROUP_CODE" val="l1-1"/>
  <p:tag name="KSO_WM_UNIT_SUBTYPE" val="d"/>
  <p:tag name="KSO_WM_DIAGRAM_VIRTUALLY_FRAME" val="{&quot;height&quot;:455.296968503937,&quot;left&quot;:243.55779527559056,&quot;top&quot;:78.50303149606293,&quot;width&quot;:602.699527559055}"/>
</p:tagLst>
</file>

<file path=ppt/tags/tag18.xml><?xml version="1.0" encoding="utf-8"?>
<p:tagLst xmlns:p="http://schemas.openxmlformats.org/presentationml/2006/main">
  <p:tag name="KSO_WM_BEAUTIFY_FLAG" val="#wm#"/>
  <p:tag name="KSO_WM_UNIT_TYPE" val="l_h_a"/>
  <p:tag name="KSO_WM_UNIT_INDEX" val="1_3_1"/>
  <p:tag name="KSO_WM_UNIT_ID" val="diagram19882022_3*l_h_a*1_3_1"/>
  <p:tag name="KSO_WM_TEMPLATE_INDEX" val="19882022"/>
  <p:tag name="KSO_WM_TAG_VERSION" val="2.0"/>
  <p:tag name="KSO_WM_DIAGRAM_GROUP_CODE" val="l1-1"/>
  <p:tag name="KSO_WM_DIAGRAM_VIRTUALLY_FRAME" val="{&quot;height&quot;:455.296968503937,&quot;left&quot;:243.55779527559056,&quot;top&quot;:78.50303149606293,&quot;width&quot;:602.699527559055}"/>
</p:tagLst>
</file>

<file path=ppt/tags/tag19.xml><?xml version="1.0" encoding="utf-8"?>
<p:tagLst xmlns:p="http://schemas.openxmlformats.org/presentationml/2006/main">
  <p:tag name="KSO_WM_DIAGRAM_VIRTUALLY_FRAME" val="{&quot;height&quot;:455.296968503937,&quot;left&quot;:243.55779527559056,&quot;top&quot;:78.50303149606293,&quot;width&quot;:602.699527559055}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BEAUTIFY_FLAG" val="#wm#"/>
  <p:tag name="KSO_WM_UNIT_TYPE" val="l_h_i"/>
  <p:tag name="KSO_WM_UNIT_INDEX" val="1_3_2"/>
  <p:tag name="KSO_WM_UNIT_ID" val="diagram19882022_3*l_h_i*1_3_2"/>
  <p:tag name="KSO_WM_TEMPLATE_INDEX" val="19882022"/>
  <p:tag name="KSO_WM_TAG_VERSION" val="2.0"/>
  <p:tag name="KSO_WM_DIAGRAM_GROUP_CODE" val="l1-1"/>
  <p:tag name="KSO_WM_DIAGRAM_VIRTUALLY_FRAME" val="{&quot;height&quot;:455.296968503937,&quot;left&quot;:243.55779527559056,&quot;top&quot;:78.50303149606293,&quot;width&quot;:602.699527559055}"/>
</p:tagLst>
</file>

<file path=ppt/tags/tag21.xml><?xml version="1.0" encoding="utf-8"?>
<p:tagLst xmlns:p="http://schemas.openxmlformats.org/presentationml/2006/main">
  <p:tag name="KSO_WM_BEAUTIFY_FLAG" val="#wm#"/>
  <p:tag name="KSO_WM_UNIT_TYPE" val="l_h_x"/>
  <p:tag name="KSO_WM_UNIT_INDEX" val="1_3_1"/>
  <p:tag name="KSO_WM_UNIT_ID" val="diagram19882022_3*l_h_x*1_3_1"/>
  <p:tag name="KSO_WM_TEMPLATE_INDEX" val="19882022"/>
  <p:tag name="KSO_WM_TAG_VERSION" val="2.0"/>
  <p:tag name="KSO_WM_DIAGRAM_GROUP_CODE" val="l1-1"/>
  <p:tag name="KSO_WM_DIAGRAM_VIRTUALLY_FRAME" val="{&quot;height&quot;:455.296968503937,&quot;left&quot;:243.55779527559056,&quot;top&quot;:78.50303149606293,&quot;width&quot;:602.699527559055}"/>
</p:tagLst>
</file>

<file path=ppt/tags/tag22.xml><?xml version="1.0" encoding="utf-8"?>
<p:tagLst xmlns:p="http://schemas.openxmlformats.org/presentationml/2006/main">
  <p:tag name="KSO_WM_DIAGRAM_VIRTUALLY_FRAME" val="{&quot;height&quot;:455.296968503937,&quot;left&quot;:243.55779527559056,&quot;top&quot;:78.50303149606293,&quot;width&quot;:602.699527559055}"/>
</p:tagLst>
</file>

<file path=ppt/tags/tag23.xml><?xml version="1.0" encoding="utf-8"?>
<p:tagLst xmlns:p="http://schemas.openxmlformats.org/presentationml/2006/main">
  <p:tag name="KSO_WM_BEAUTIFY_FLAG" val="#wm#"/>
  <p:tag name="KSO_WM_UNIT_TYPE" val="l_h_i"/>
  <p:tag name="KSO_WM_UNIT_INDEX" val="1_4_1"/>
  <p:tag name="KSO_WM_UNIT_ID" val="diagram19882022_3*l_h_i*1_4_1"/>
  <p:tag name="KSO_WM_TEMPLATE_INDEX" val="19882022"/>
  <p:tag name="KSO_WM_TAG_VERSION" val="2.0"/>
  <p:tag name="KSO_WM_DIAGRAM_GROUP_CODE" val="l1-1"/>
  <p:tag name="KSO_WM_UNIT_SUBTYPE" val="d"/>
  <p:tag name="KSO_WM_DIAGRAM_VIRTUALLY_FRAME" val="{&quot;height&quot;:455.296968503937,&quot;left&quot;:243.55779527559056,&quot;top&quot;:78.50303149606293,&quot;width&quot;:602.699527559055}"/>
</p:tagLst>
</file>

<file path=ppt/tags/tag24.xml><?xml version="1.0" encoding="utf-8"?>
<p:tagLst xmlns:p="http://schemas.openxmlformats.org/presentationml/2006/main">
  <p:tag name="KSO_WM_BEAUTIFY_FLAG" val="#wm#"/>
  <p:tag name="KSO_WM_UNIT_TYPE" val="l_h_a"/>
  <p:tag name="KSO_WM_UNIT_INDEX" val="1_4_1"/>
  <p:tag name="KSO_WM_UNIT_ID" val="diagram19882022_3*l_h_a*1_4_1"/>
  <p:tag name="KSO_WM_TEMPLATE_INDEX" val="19882022"/>
  <p:tag name="KSO_WM_TAG_VERSION" val="2.0"/>
  <p:tag name="KSO_WM_DIAGRAM_GROUP_CODE" val="l1-1"/>
  <p:tag name="KSO_WM_DIAGRAM_VIRTUALLY_FRAME" val="{&quot;height&quot;:455.296968503937,&quot;left&quot;:243.55779527559056,&quot;top&quot;:78.50303149606293,&quot;width&quot;:602.699527559055}"/>
</p:tagLst>
</file>

<file path=ppt/tags/tag25.xml><?xml version="1.0" encoding="utf-8"?>
<p:tagLst xmlns:p="http://schemas.openxmlformats.org/presentationml/2006/main">
  <p:tag name="KSO_WM_BEAUTIFY_FLAG" val="#wm#"/>
  <p:tag name="KSO_WM_UNIT_TYPE" val="l_h_i"/>
  <p:tag name="KSO_WM_UNIT_INDEX" val="1_4_2"/>
  <p:tag name="KSO_WM_UNIT_ID" val="diagram19882022_3*l_h_i*1_4_2"/>
  <p:tag name="KSO_WM_TEMPLATE_INDEX" val="19882022"/>
  <p:tag name="KSO_WM_TAG_VERSION" val="2.0"/>
  <p:tag name="KSO_WM_DIAGRAM_GROUP_CODE" val="l1-1"/>
  <p:tag name="KSO_WM_DIAGRAM_VIRTUALLY_FRAME" val="{&quot;height&quot;:455.296968503937,&quot;left&quot;:243.55779527559056,&quot;top&quot;:78.50303149606293,&quot;width&quot;:602.699527559055}"/>
</p:tagLst>
</file>

<file path=ppt/tags/tag26.xml><?xml version="1.0" encoding="utf-8"?>
<p:tagLst xmlns:p="http://schemas.openxmlformats.org/presentationml/2006/main">
  <p:tag name="KSO_WM_BEAUTIFY_FLAG" val="#wm#"/>
  <p:tag name="KSO_WM_UNIT_TYPE" val="l_h_x"/>
  <p:tag name="KSO_WM_UNIT_INDEX" val="1_4_1"/>
  <p:tag name="KSO_WM_UNIT_ID" val="diagram19882022_3*l_h_x*1_4_1"/>
  <p:tag name="KSO_WM_TEMPLATE_INDEX" val="19882022"/>
  <p:tag name="KSO_WM_TAG_VERSION" val="2.0"/>
  <p:tag name="KSO_WM_DIAGRAM_GROUP_CODE" val="l1-1"/>
  <p:tag name="KSO_WM_DIAGRAM_VIRTUALLY_FRAME" val="{&quot;height&quot;:455.296968503937,&quot;left&quot;:243.55779527559056,&quot;top&quot;:78.50303149606293,&quot;width&quot;:602.699527559055}"/>
</p:tagLst>
</file>

<file path=ppt/tags/tag27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  <p:tag name="KSO_WM_SLIDE_ID" val="custom20205176_13"/>
  <p:tag name="KSO_WM_TEMPLATE_SUBCATEGORY" val="19"/>
  <p:tag name="KSO_WM_TEMPLATE_MASTER_TYPE" val="0"/>
  <p:tag name="KSO_WM_TEMPLATE_COLOR_TYPE" val="1"/>
  <p:tag name="KSO_WM_SLIDE_ITEM_CNT" val="0"/>
  <p:tag name="KSO_WM_SLIDE_INDEX" val="13"/>
  <p:tag name="KSO_WM_TAG_VERSION" val="1.0"/>
  <p:tag name="KSO_WM_SLIDE_TYPE" val="text"/>
  <p:tag name="KSO_WM_SLIDE_SUBTYPE" val="pureTxt"/>
  <p:tag name="KSO_WM_SLIDE_SIZE" val="863*444"/>
  <p:tag name="KSO_WM_SLIDE_POSITION" val="47*47"/>
  <p:tag name="KSO_WM_SLIDE_LAYOUT" val="a_f"/>
  <p:tag name="KSO_WM_SLIDE_LAYOUT_CNT" val="1_1"/>
  <p:tag name="KSO_WM_UNIT_SHOW_EDIT_AREA_INDICATION" val="1"/>
</p:tagLst>
</file>

<file path=ppt/tags/tag28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  <p:tag name="KSO_WM_SLIDE_ID" val="custom20205176_13"/>
  <p:tag name="KSO_WM_TEMPLATE_SUBCATEGORY" val="19"/>
  <p:tag name="KSO_WM_TEMPLATE_MASTER_TYPE" val="0"/>
  <p:tag name="KSO_WM_TEMPLATE_COLOR_TYPE" val="1"/>
  <p:tag name="KSO_WM_SLIDE_ITEM_CNT" val="0"/>
  <p:tag name="KSO_WM_SLIDE_INDEX" val="13"/>
  <p:tag name="KSO_WM_TAG_VERSION" val="1.0"/>
  <p:tag name="KSO_WM_SLIDE_TYPE" val="text"/>
  <p:tag name="KSO_WM_SLIDE_SUBTYPE" val="pureTxt"/>
  <p:tag name="KSO_WM_SLIDE_SIZE" val="863*444"/>
  <p:tag name="KSO_WM_SLIDE_POSITION" val="47*47"/>
  <p:tag name="KSO_WM_SLIDE_LAYOUT" val="a_f"/>
  <p:tag name="KSO_WM_SLIDE_LAYOUT_CNT" val="1_1"/>
  <p:tag name="KSO_WM_UNIT_SHOW_EDIT_AREA_INDICATION" val="1"/>
</p:tagLst>
</file>

<file path=ppt/tags/tag29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  <p:tag name="KSO_WM_SLIDE_ID" val="custom20205176_13"/>
  <p:tag name="KSO_WM_TEMPLATE_SUBCATEGORY" val="19"/>
  <p:tag name="KSO_WM_TEMPLATE_MASTER_TYPE" val="0"/>
  <p:tag name="KSO_WM_TEMPLATE_COLOR_TYPE" val="1"/>
  <p:tag name="KSO_WM_SLIDE_ITEM_CNT" val="0"/>
  <p:tag name="KSO_WM_SLIDE_INDEX" val="13"/>
  <p:tag name="KSO_WM_TAG_VERSION" val="1.0"/>
  <p:tag name="KSO_WM_SLIDE_TYPE" val="text"/>
  <p:tag name="KSO_WM_SLIDE_SUBTYPE" val="pureTxt"/>
  <p:tag name="KSO_WM_SLIDE_SIZE" val="863*444"/>
  <p:tag name="KSO_WM_SLIDE_POSITION" val="47*47"/>
  <p:tag name="KSO_WM_SLIDE_LAYOUT" val="a_f"/>
  <p:tag name="KSO_WM_SLIDE_LAYOUT_CNT" val="1_1"/>
  <p:tag name="KSO_WM_UNIT_SHOW_EDIT_AREA_INDICATION" val="1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DIAGRAM_VERSION" val="3"/>
  <p:tag name="KSO_WM_UNIT_HIGHLIGHT" val="0"/>
  <p:tag name="KSO_WM_UNIT_DIAGRAM_ISNUMVISUAL" val="0"/>
  <p:tag name="KSO_WM_DIAGRAM_GROUP_CODE" val="l1-1"/>
  <p:tag name="KSO_WM_TEMPLATE_CATEGORY" val="diagram"/>
  <p:tag name="KSO_WM_UNIT_LAYERLEVEL" val="1_1_1"/>
  <p:tag name="KSO_WM_DIAGRAM_MAX_ITEMCNT" val="6"/>
  <p:tag name="KSO_WM_DIAGRAM_VIRTUALLY_FRAME" val="{&quot;height&quot;:362.53070866141735,&quot;left&quot;:73.07501455231913,&quot;top&quot;:155.15,&quot;width&quot;:787.6668212890625}"/>
  <p:tag name="KSO_WM_DIAGRAM_COLOR_TRICK" val="1"/>
  <p:tag name="KSO_WM_BEAUTIFY_FLAG" val="#wm#"/>
  <p:tag name="KSO_WM_DIAGRAM_COLOR_TEXT_CAN_REMOVE" val="n"/>
  <p:tag name="KSO_WM_UNIT_SUBTYPE" val="a"/>
  <p:tag name="KSO_WM_UNIT_NOCLEAR" val="0"/>
  <p:tag name="KSO_WM_UNIT_COMPATIBLE" val="0"/>
  <p:tag name="KSO_WM_UNIT_DIAGRAM_ISREFERUNIT" val="0"/>
  <p:tag name="KSO_WM_UNIT_TYPE" val="l_h_f"/>
  <p:tag name="KSO_WM_UNIT_INDEX" val="1_1_1"/>
  <p:tag name="KSO_WM_UNIT_ID" val="diagram20231356_1*l_h_f*1_1_1"/>
  <p:tag name="KSO_WM_TEMPLATE_INDEX" val="20231356"/>
  <p:tag name="KSO_WM_TAG_VERSION" val="3.0"/>
  <p:tag name="KSO_WM_UNIT_VALUE" val="63"/>
  <p:tag name="KSO_WM_DIAGRAM_MIN_ITEMCNT" val="2"/>
  <p:tag name="KSO_WM_DIAGRAM_COLOR_MATCH_VALUE" val="{&quot;shape&quot;:{&quot;fill&quot;:{&quot;solid&quot;:{&quot;brightness&quot;:0,&quot;colorType&quot;:2,&quot;rgb&quot;:&quot;#ffffff&quot;,&quot;transparency&quot;:0.8500000238418579},&quot;type&quot;:1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ILL_TYPE" val="2"/>
  <p:tag name="KSO_WM_UNIT_PRESET_TEXT" val="单击此处添加文本具体内容，简明扼要地阐述您的观点。根据需要可酌情增减文字，以便观者准确地理解您传达的思想。单击此处添加文本具体内容，简明扼要地阐述您的观点。"/>
  <p:tag name="KSO_WM_UNIT_LINE_FORE_SCHEMECOLOR_INDEX" val="5"/>
  <p:tag name="KSO_WM_UNIT_TEXT_FILL_FORE_SCHEMECOLOR_INDEX" val="1"/>
  <p:tag name="KSO_WM_UNIT_TEXT_FILL_TYPE" val="1"/>
  <p:tag name="KSO_WM_DIAGRAM_USE_COLOR_VALUE" val="{&quot;color_scheme&quot;:1,&quot;theme_color_indexes&quot;:[5,5,5,5,5,5]}"/>
</p:tagLst>
</file>

<file path=ppt/tags/tag31.xml><?xml version="1.0" encoding="utf-8"?>
<p:tagLst xmlns:p="http://schemas.openxmlformats.org/presentationml/2006/main">
  <p:tag name="KSO_WM_BEAUTIFY_FLAG" val="#wm#"/>
  <p:tag name="KSO_WM_DIAGRAM_VERSION" val="3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ID" val="diagram20231356_1*l_h_i*1_1_2"/>
  <p:tag name="KSO_WM_TEMPLATE_CATEGORY" val="diagram"/>
  <p:tag name="KSO_WM_TEMPLATE_INDEX" val="20231356"/>
  <p:tag name="KSO_WM_UNIT_LAYERLEVEL" val="1_1_1"/>
  <p:tag name="KSO_WM_TAG_VERSION" val="3.0"/>
  <p:tag name="KSO_WM_DIAGRAM_MAX_ITEMCNT" val="6"/>
  <p:tag name="KSO_WM_DIAGRAM_MIN_ITEMCNT" val="2"/>
  <p:tag name="KSO_WM_DIAGRAM_VIRTUALLY_FRAME" val="{&quot;height&quot;:362.53070866141735,&quot;left&quot;:73.07501455231913,&quot;top&quot;:155.15,&quot;width&quot;:787.666821289062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brightness&quot;:0,&quot;colorType&quot;:1,&quot;foreColorIndex&quot;:5,&quot;transparency&quot;:0.699999988079071},&quot;threeD&quot;:{&quot;curvedSurface&quot;:{&quot;brightness&quot;:0,&quot;colorType&quot;:2,&quot;rgb&quot;:&quot;#000000&quot;},&quot;depth&quot;:{&quot;colorType&quot;:0}}},&quot;text&quot;:{&quot;fill&quot;:{&quot;gradient&quot;:[{&quot;brightness&quot;:0,&quot;colorType&quot;:2,&quot;pos&quot;:0.05000000074505806,&quot;rgb&quot;:&quot;#bc1e1e&quot;,&quot;transparency&quot;:0},{&quot;brightness&quot;:0,&quot;colorType&quot;:2,&quot;pos&quot;:1,&quot;rgb&quot;:&quot;#771313&quot;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COLOR_TRICK" val="1"/>
  <p:tag name="KSO_WM_UNIT_FILL_TYPE" val="1"/>
  <p:tag name="KSO_WM_UNIT_FILL_FORE_SCHEMECOLOR_INDEX" val="5"/>
  <p:tag name="KSO_WM_UNIT_FILL_FORE_SCHEMECOLOR_INDEX_BRIGHTNESS" val="0"/>
  <p:tag name="KSO_WM_DIAGRAM_USE_COLOR_VALUE" val="{&quot;color_scheme&quot;:1,&quot;theme_color_indexes&quot;:[5,5,5,5,5,5]}"/>
</p:tagLst>
</file>

<file path=ppt/tags/tag32.xml><?xml version="1.0" encoding="utf-8"?>
<p:tagLst xmlns:p="http://schemas.openxmlformats.org/presentationml/2006/main">
  <p:tag name="KSO_WM_BEAUTIFY_FLAG" val="#wm#"/>
  <p:tag name="KSO_WM_DIAGRAM_VERSION" val="3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1_1"/>
  <p:tag name="KSO_WM_UNIT_ID" val="diagram20231356_1*l_h_i*1_1_1"/>
  <p:tag name="KSO_WM_TEMPLATE_CATEGORY" val="diagram"/>
  <p:tag name="KSO_WM_TEMPLATE_INDEX" val="20231356"/>
  <p:tag name="KSO_WM_UNIT_LAYERLEVEL" val="1_1_1"/>
  <p:tag name="KSO_WM_TAG_VERSION" val="3.0"/>
  <p:tag name="KSO_WM_DIAGRAM_MAX_ITEMCNT" val="6"/>
  <p:tag name="KSO_WM_DIAGRAM_MIN_ITEMCNT" val="2"/>
  <p:tag name="KSO_WM_DIAGRAM_VIRTUALLY_FRAME" val="{&quot;height&quot;:362.53070866141735,&quot;left&quot;:73.07501455231913,&quot;top&quot;:155.15,&quot;width&quot;:787.666821289062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brightness&quot;:0,&quot;colorType&quot;:1,&quot;foreColorIndex&quot;:5,&quot;transparency&quot;:0.699999988079071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COLOR_TRICK" val="1"/>
  <p:tag name="KSO_WM_UNIT_PRESET_TEXT" val="01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DIAGRAM_USE_COLOR_VALUE" val="{&quot;color_scheme&quot;:1,&quot;theme_color_indexes&quot;:[5,5,5,5,5,5]}"/>
</p:tagLst>
</file>

<file path=ppt/tags/tag33.xml><?xml version="1.0" encoding="utf-8"?>
<p:tagLst xmlns:p="http://schemas.openxmlformats.org/presentationml/2006/main">
  <p:tag name="KSO_WM_DIAGRAM_VERSION" val="3"/>
  <p:tag name="KSO_WM_UNIT_HIGHLIGHT" val="0"/>
  <p:tag name="KSO_WM_UNIT_DIAGRAM_ISNUMVISUAL" val="0"/>
  <p:tag name="KSO_WM_DIAGRAM_GROUP_CODE" val="l1-1"/>
  <p:tag name="KSO_WM_TEMPLATE_CATEGORY" val="diagram"/>
  <p:tag name="KSO_WM_UNIT_LAYERLEVEL" val="1_1_1"/>
  <p:tag name="KSO_WM_DIAGRAM_MAX_ITEMCNT" val="6"/>
  <p:tag name="KSO_WM_DIAGRAM_VIRTUALLY_FRAME" val="{&quot;height&quot;:362.53070866141735,&quot;left&quot;:73.07501455231913,&quot;top&quot;:155.15,&quot;width&quot;:787.6668212890625}"/>
  <p:tag name="KSO_WM_DIAGRAM_COLOR_TRICK" val="1"/>
  <p:tag name="KSO_WM_BEAUTIFY_FLAG" val="#wm#"/>
  <p:tag name="KSO_WM_DIAGRAM_COLOR_TEXT_CAN_REMOVE" val="n"/>
  <p:tag name="KSO_WM_UNIT_SUBTYPE" val="a"/>
  <p:tag name="KSO_WM_UNIT_NOCLEAR" val="0"/>
  <p:tag name="KSO_WM_UNIT_COMPATIBLE" val="0"/>
  <p:tag name="KSO_WM_UNIT_DIAGRAM_ISREFERUNIT" val="0"/>
  <p:tag name="KSO_WM_UNIT_TYPE" val="l_h_f"/>
  <p:tag name="KSO_WM_UNIT_INDEX" val="1_2_1"/>
  <p:tag name="KSO_WM_UNIT_ID" val="diagram20231356_1*l_h_f*1_2_1"/>
  <p:tag name="KSO_WM_TEMPLATE_INDEX" val="20231356"/>
  <p:tag name="KSO_WM_TAG_VERSION" val="3.0"/>
  <p:tag name="KSO_WM_DIAGRAM_MIN_ITEMCNT" val="2"/>
  <p:tag name="KSO_WM_UNIT_VALUE" val="55"/>
  <p:tag name="KSO_WM_DIAGRAM_COLOR_MATCH_VALUE" val="{&quot;shape&quot;:{&quot;fill&quot;:{&quot;solid&quot;:{&quot;brightness&quot;:0,&quot;colorType&quot;:2,&quot;rgb&quot;:&quot;#ffffff&quot;,&quot;transparency&quot;:0.8500000238418579},&quot;type&quot;:1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ILL_TYPE" val="2"/>
  <p:tag name="KSO_WM_UNIT_PRESET_TEXT" val="单击此处添加文本具体内容，简明扼要地阐述您的观点。根据需要可酌情增减文字，以便观者准确地理解您传达的思想。单击此处添加文本具体内容，简明扼要地阐述您的观点。"/>
  <p:tag name="KSO_WM_UNIT_LINE_FORE_SCHEMECOLOR_INDEX" val="5"/>
  <p:tag name="KSO_WM_UNIT_TEXT_FILL_FORE_SCHEMECOLOR_INDEX" val="1"/>
  <p:tag name="KSO_WM_UNIT_TEXT_FILL_TYPE" val="1"/>
  <p:tag name="KSO_WM_DIAGRAM_USE_COLOR_VALUE" val="{&quot;color_scheme&quot;:1,&quot;theme_color_indexes&quot;:[5,5,5,5,5,5]}"/>
</p:tagLst>
</file>

<file path=ppt/tags/tag34.xml><?xml version="1.0" encoding="utf-8"?>
<p:tagLst xmlns:p="http://schemas.openxmlformats.org/presentationml/2006/main">
  <p:tag name="KSO_WM_BEAUTIFY_FLAG" val="#wm#"/>
  <p:tag name="KSO_WM_DIAGRAM_VERSION" val="3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2_1"/>
  <p:tag name="KSO_WM_UNIT_ID" val="diagram20231356_1*l_h_i*1_2_1"/>
  <p:tag name="KSO_WM_TEMPLATE_CATEGORY" val="diagram"/>
  <p:tag name="KSO_WM_TEMPLATE_INDEX" val="20231356"/>
  <p:tag name="KSO_WM_UNIT_LAYERLEVEL" val="1_1_1"/>
  <p:tag name="KSO_WM_TAG_VERSION" val="3.0"/>
  <p:tag name="KSO_WM_DIAGRAM_MAX_ITEMCNT" val="6"/>
  <p:tag name="KSO_WM_DIAGRAM_MIN_ITEMCNT" val="2"/>
  <p:tag name="KSO_WM_DIAGRAM_VIRTUALLY_FRAME" val="{&quot;height&quot;:362.53070866141735,&quot;left&quot;:73.07501455231913,&quot;top&quot;:155.15,&quot;width&quot;:787.666821289062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brightness&quot;:0,&quot;colorType&quot;:1,&quot;foreColorIndex&quot;:5,&quot;transparency&quot;:0.699999988079071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COLOR_TRICK" val="1"/>
  <p:tag name="KSO_WM_UNIT_PRESET_TEXT" val="02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DIAGRAM_USE_COLOR_VALUE" val="{&quot;color_scheme&quot;:1,&quot;theme_color_indexes&quot;:[5,5,5,5,5,5]}"/>
</p:tagLst>
</file>

<file path=ppt/tags/tag35.xml><?xml version="1.0" encoding="utf-8"?>
<p:tagLst xmlns:p="http://schemas.openxmlformats.org/presentationml/2006/main">
  <p:tag name="KSO_WM_BEAUTIFY_FLAG" val="#wm#"/>
  <p:tag name="KSO_WM_DIAGRAM_VERSION" val="3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2"/>
  <p:tag name="KSO_WM_UNIT_ID" val="diagram20231356_1*l_h_i*1_2_2"/>
  <p:tag name="KSO_WM_TEMPLATE_CATEGORY" val="diagram"/>
  <p:tag name="KSO_WM_TEMPLATE_INDEX" val="20231356"/>
  <p:tag name="KSO_WM_UNIT_LAYERLEVEL" val="1_1_1"/>
  <p:tag name="KSO_WM_TAG_VERSION" val="3.0"/>
  <p:tag name="KSO_WM_DIAGRAM_MAX_ITEMCNT" val="6"/>
  <p:tag name="KSO_WM_DIAGRAM_MIN_ITEMCNT" val="2"/>
  <p:tag name="KSO_WM_DIAGRAM_VIRTUALLY_FRAME" val="{&quot;height&quot;:362.53070866141735,&quot;left&quot;:73.07501455231913,&quot;top&quot;:155.15,&quot;width&quot;:787.666821289062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brightness&quot;:0,&quot;colorType&quot;:1,&quot;foreColorIndex&quot;:5,&quot;transparency&quot;:0.699999988079071},&quot;threeD&quot;:{&quot;curvedSurface&quot;:{&quot;brightness&quot;:0,&quot;colorType&quot;:2,&quot;rgb&quot;:&quot;#000000&quot;},&quot;depth&quot;:{&quot;colorType&quot;:0}}},&quot;text&quot;:{&quot;fill&quot;:{&quot;gradient&quot;:[{&quot;brightness&quot;:0,&quot;colorType&quot;:2,&quot;pos&quot;:0.05000000074505806,&quot;rgb&quot;:&quot;#bc1e1e&quot;,&quot;transparency&quot;:0},{&quot;brightness&quot;:0,&quot;colorType&quot;:2,&quot;pos&quot;:1,&quot;rgb&quot;:&quot;#771313&quot;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COLOR_TRICK" val="1"/>
  <p:tag name="KSO_WM_UNIT_FILL_TYPE" val="1"/>
  <p:tag name="KSO_WM_UNIT_FILL_FORE_SCHEMECOLOR_INDEX" val="5"/>
  <p:tag name="KSO_WM_UNIT_FILL_FORE_SCHEMECOLOR_INDEX_BRIGHTNESS" val="0"/>
  <p:tag name="KSO_WM_DIAGRAM_USE_COLOR_VALUE" val="{&quot;color_scheme&quot;:1,&quot;theme_color_indexes&quot;:[5,5,5,5,5,5]}"/>
</p:tagLst>
</file>

<file path=ppt/tags/tag36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  <p:tag name="KSO_WM_SLIDE_ID" val="custom20205176_13"/>
  <p:tag name="KSO_WM_TEMPLATE_SUBCATEGORY" val="19"/>
  <p:tag name="KSO_WM_TEMPLATE_MASTER_TYPE" val="0"/>
  <p:tag name="KSO_WM_TEMPLATE_COLOR_TYPE" val="1"/>
  <p:tag name="KSO_WM_SLIDE_ITEM_CNT" val="0"/>
  <p:tag name="KSO_WM_SLIDE_INDEX" val="13"/>
  <p:tag name="KSO_WM_TAG_VERSION" val="1.0"/>
  <p:tag name="KSO_WM_SLIDE_TYPE" val="text"/>
  <p:tag name="KSO_WM_SLIDE_SUBTYPE" val="pureTxt"/>
  <p:tag name="KSO_WM_SLIDE_SIZE" val="863*444"/>
  <p:tag name="KSO_WM_SLIDE_POSITION" val="47*47"/>
  <p:tag name="KSO_WM_SLIDE_LAYOUT" val="a_f"/>
  <p:tag name="KSO_WM_SLIDE_LAYOUT_CNT" val="1_1"/>
  <p:tag name="KSO_WM_UNIT_SHOW_EDIT_AREA_INDICATION" val="1"/>
  <p:tag name="RESOURCE_RECORD_KEY" val="{&quot;65&quot;:[20205176],&quot;70&quot;:[3330148,3316230]}"/>
</p:tagLst>
</file>

<file path=ppt/tags/tag37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  <p:tag name="KSO_WM_SLIDE_ID" val="custom20205176_13"/>
  <p:tag name="KSO_WM_TEMPLATE_SUBCATEGORY" val="19"/>
  <p:tag name="KSO_WM_TEMPLATE_MASTER_TYPE" val="0"/>
  <p:tag name="KSO_WM_TEMPLATE_COLOR_TYPE" val="1"/>
  <p:tag name="KSO_WM_SLIDE_ITEM_CNT" val="0"/>
  <p:tag name="KSO_WM_SLIDE_INDEX" val="13"/>
  <p:tag name="KSO_WM_TAG_VERSION" val="1.0"/>
  <p:tag name="KSO_WM_SLIDE_TYPE" val="text"/>
  <p:tag name="KSO_WM_SLIDE_SUBTYPE" val="pureTxt"/>
  <p:tag name="KSO_WM_SLIDE_SIZE" val="863*444"/>
  <p:tag name="KSO_WM_SLIDE_POSITION" val="47*47"/>
  <p:tag name="KSO_WM_SLIDE_LAYOUT" val="a_f"/>
  <p:tag name="KSO_WM_SLIDE_LAYOUT_CNT" val="1_1"/>
  <p:tag name="KSO_WM_UNIT_SHOW_EDIT_AREA_INDICATION" val="1"/>
</p:tagLst>
</file>

<file path=ppt/tags/tag38.xml><?xml version="1.0" encoding="utf-8"?>
<p:tagLst xmlns:p="http://schemas.openxmlformats.org/presentationml/2006/main">
  <p:tag name="COMMONDATA" val="eyJoZGlkIjoiZjM0Y2FjOWE5MjEwZTJmN2IxZmU4MzQxZTNhNmY4MjMifQ=="/>
  <p:tag name="commondata" val="eyJoZGlkIjoiNDc5MjZmYWY2ZDA0OTkzNzQ4MjdlZGJmNjJiNmMyZGQifQ=="/>
  <p:tag name="resource_record_key" val="{&quot;65&quot;:[20205176],&quot;70&quot;:[3330148,3316230]}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  <p:tag name="KSO_WM_SLIDE_ID" val="custom20205176_13"/>
  <p:tag name="KSO_WM_TEMPLATE_SUBCATEGORY" val="19"/>
  <p:tag name="KSO_WM_TEMPLATE_MASTER_TYPE" val="0"/>
  <p:tag name="KSO_WM_TEMPLATE_COLOR_TYPE" val="1"/>
  <p:tag name="KSO_WM_SLIDE_ITEM_CNT" val="0"/>
  <p:tag name="KSO_WM_SLIDE_INDEX" val="13"/>
  <p:tag name="KSO_WM_TAG_VERSION" val="1.0"/>
  <p:tag name="KSO_WM_SLIDE_TYPE" val="text"/>
  <p:tag name="KSO_WM_SLIDE_SUBTYPE" val="pureTxt"/>
  <p:tag name="KSO_WM_SLIDE_SIZE" val="863*444"/>
  <p:tag name="KSO_WM_SLIDE_POSITION" val="47*47"/>
  <p:tag name="KSO_WM_SLIDE_LAYOUT" val="a_f"/>
  <p:tag name="KSO_WM_SLIDE_LAYOUT_CNT" val="1_1"/>
  <p:tag name="KSO_WM_UNIT_SHOW_EDIT_AREA_INDICATION" val="1"/>
</p:tagLst>
</file>

<file path=ppt/tags/tag7.xml><?xml version="1.0" encoding="utf-8"?>
<p:tagLst xmlns:p="http://schemas.openxmlformats.org/presentationml/2006/main">
  <p:tag name="KSO_WM_BEAUTIFY_FLAG" val="#wm#"/>
  <p:tag name="KSO_WM_UNIT_TYPE" val="l_h_a"/>
  <p:tag name="KSO_WM_UNIT_INDEX" val="1_1_1"/>
  <p:tag name="KSO_WM_UNIT_ID" val="diagram19882022_3*l_h_a*1_1_1"/>
  <p:tag name="KSO_WM_TEMPLATE_INDEX" val="19882022"/>
  <p:tag name="KSO_WM_TAG_VERSION" val="2.0"/>
  <p:tag name="KSO_WM_DIAGRAM_GROUP_CODE" val="l1-1"/>
  <p:tag name="KSO_WM_DIAGRAM_VIRTUALLY_FRAME" val="{&quot;height&quot;:455.296968503937,&quot;left&quot;:243.55779527559056,&quot;top&quot;:78.50303149606293,&quot;width&quot;:602.699527559055}"/>
</p:tagLst>
</file>

<file path=ppt/tags/tag8.xml><?xml version="1.0" encoding="utf-8"?>
<p:tagLst xmlns:p="http://schemas.openxmlformats.org/presentationml/2006/main">
  <p:tag name="KSO_WM_BEAUTIFY_FLAG" val="#wm#"/>
  <p:tag name="KSO_WM_UNIT_TYPE" val="l_h_i"/>
  <p:tag name="KSO_WM_UNIT_INDEX" val="1_1_1"/>
  <p:tag name="KSO_WM_UNIT_ID" val="diagram19882022_3*l_h_i*1_1_1"/>
  <p:tag name="KSO_WM_TEMPLATE_INDEX" val="19882022"/>
  <p:tag name="KSO_WM_TAG_VERSION" val="2.0"/>
  <p:tag name="KSO_WM_DIAGRAM_GROUP_CODE" val="l1-1"/>
  <p:tag name="KSO_WM_UNIT_SUBTYPE" val="d"/>
  <p:tag name="KSO_WM_DIAGRAM_VIRTUALLY_FRAME" val="{&quot;height&quot;:455.296968503937,&quot;left&quot;:243.55779527559056,&quot;top&quot;:78.50303149606293,&quot;width&quot;:602.699527559055}"/>
</p:tagLst>
</file>

<file path=ppt/tags/tag9.xml><?xml version="1.0" encoding="utf-8"?>
<p:tagLst xmlns:p="http://schemas.openxmlformats.org/presentationml/2006/main">
  <p:tag name="KSO_WM_DIAGRAM_VIRTUALLY_FRAME" val="{&quot;height&quot;:455.296968503937,&quot;left&quot;:243.55779527559056,&quot;top&quot;:78.50303149606293,&quot;width&quot;:602.699527559055}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4895</Words>
  <Application>WPS 演示</Application>
  <PresentationFormat>宽屏</PresentationFormat>
  <Paragraphs>377</Paragraphs>
  <Slides>42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23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42</vt:i4>
      </vt:variant>
    </vt:vector>
  </HeadingPairs>
  <TitlesOfParts>
    <vt:vector size="66" baseType="lpstr">
      <vt:lpstr>Arial</vt:lpstr>
      <vt:lpstr>宋体</vt:lpstr>
      <vt:lpstr>Wingdings</vt:lpstr>
      <vt:lpstr>微软雅黑</vt:lpstr>
      <vt:lpstr>Wingdings</vt:lpstr>
      <vt:lpstr>Helvetica Neue Light</vt:lpstr>
      <vt:lpstr>阿里巴巴普惠体 3.0 55 Regular</vt:lpstr>
      <vt:lpstr>Helvetica</vt:lpstr>
      <vt:lpstr>阿里巴巴普惠体 3.0 45 Light</vt:lpstr>
      <vt:lpstr>阿里巴巴普惠体 3.0 75 SemiBold</vt:lpstr>
      <vt:lpstr>Calibri</vt:lpstr>
      <vt:lpstr>阿里巴巴普惠体 3.0 65 Medium</vt:lpstr>
      <vt:lpstr>Calibri</vt:lpstr>
      <vt:lpstr>阿里巴巴普惠体</vt:lpstr>
      <vt:lpstr>华文宋体</vt:lpstr>
      <vt:lpstr>阿里巴巴普惠体 3.0 105 Heavy</vt:lpstr>
      <vt:lpstr>Helvetica Neue</vt:lpstr>
      <vt:lpstr>Arial Unicode MS</vt:lpstr>
      <vt:lpstr>等线 Light</vt:lpstr>
      <vt:lpstr>等线</vt:lpstr>
      <vt:lpstr>Arial Unicode MS</vt:lpstr>
      <vt:lpstr>阿里巴巴普惠体 R</vt:lpstr>
      <vt:lpstr>阿里巴巴普惠体 3.0 115 Black</vt:lpstr>
      <vt:lpstr>Office 主题​​</vt:lpstr>
      <vt:lpstr>基于开源项目MaxKB完成LLM大语言模型专业知识库搭建</vt:lpstr>
      <vt:lpstr>PowerPoint 演示文稿</vt:lpstr>
      <vt:lpstr>PowerPoint 演示文稿</vt:lpstr>
      <vt:lpstr>PowerPoint 演示文稿</vt:lpstr>
      <vt:lpstr>Maxkb是谁？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在1panel上安装MaxKB  </vt:lpstr>
      <vt:lpstr>访问MaxKB  </vt:lpstr>
      <vt:lpstr>PowerPoint 演示文稿</vt:lpstr>
      <vt:lpstr>1、系统管理</vt:lpstr>
      <vt:lpstr>2、知识库管理</vt:lpstr>
      <vt:lpstr>2.1、通用型知识库</vt:lpstr>
      <vt:lpstr>2.1.1、分段方式</vt:lpstr>
      <vt:lpstr>2.2、Web站点知识库</vt:lpstr>
      <vt:lpstr>2.3、其他操作</vt:lpstr>
      <vt:lpstr>3、应用管理</vt:lpstr>
      <vt:lpstr>3.1、创建简易应用</vt:lpstr>
      <vt:lpstr>3.2、创建高级编排应用</vt:lpstr>
      <vt:lpstr>3.2.1、添加组件</vt:lpstr>
      <vt:lpstr>4、函数库管理</vt:lpstr>
      <vt:lpstr>4.1、函数定义</vt:lpstr>
      <vt:lpstr>4.2、函数运行</vt:lpstr>
      <vt:lpstr>4.3、函数调用</vt:lpstr>
      <vt:lpstr>PowerPoint 演示文稿</vt:lpstr>
      <vt:lpstr>1、安装MaxKB插件</vt:lpstr>
      <vt:lpstr>2、绑定Halo应用账号</vt:lpstr>
      <vt:lpstr>3、下载MaxKB助手插件</vt:lpstr>
      <vt:lpstr>4、配置MaxKB小助手</vt:lpstr>
      <vt:lpstr>5、发布第一篇文章</vt:lpstr>
      <vt:lpstr>6、创建智能小助手</vt:lpstr>
      <vt:lpstr>PowerPoint 演示文稿</vt:lpstr>
      <vt:lpstr>练习作业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dove.zhu@fit2cloud.com</dc:creator>
  <cp:lastModifiedBy>追风者</cp:lastModifiedBy>
  <cp:revision>192</cp:revision>
  <dcterms:created xsi:type="dcterms:W3CDTF">2024-04-02T07:19:00Z</dcterms:created>
  <dcterms:modified xsi:type="dcterms:W3CDTF">2024-10-12T09:38:07Z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5BDCE737623C44CA949B6B11DEF7FCFF_13</vt:lpwstr>
  </property>
  <property fmtid="{D5CDD505-2E9C-101B-9397-08002B2CF9AE}" pid="3" name="KSOProductBuildVer">
    <vt:lpwstr>2052-12.1.0.17857</vt:lpwstr>
  </property>
</Properties>
</file>